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89" r:id="rId11"/>
    <p:sldId id="266" r:id="rId12"/>
    <p:sldId id="267" r:id="rId13"/>
    <p:sldId id="268" r:id="rId14"/>
    <p:sldId id="269" r:id="rId15"/>
    <p:sldId id="270" r:id="rId16"/>
    <p:sldId id="271" r:id="rId17"/>
    <p:sldId id="272" r:id="rId18"/>
    <p:sldId id="291" r:id="rId19"/>
    <p:sldId id="274" r:id="rId20"/>
    <p:sldId id="292" r:id="rId21"/>
    <p:sldId id="293" r:id="rId22"/>
    <p:sldId id="294" r:id="rId23"/>
    <p:sldId id="295" r:id="rId24"/>
    <p:sldId id="279" r:id="rId25"/>
    <p:sldId id="296" r:id="rId26"/>
    <p:sldId id="280" r:id="rId27"/>
    <p:sldId id="282" r:id="rId28"/>
    <p:sldId id="283" r:id="rId29"/>
    <p:sldId id="284" r:id="rId30"/>
    <p:sldId id="285" r:id="rId31"/>
    <p:sldId id="286" r:id="rId32"/>
    <p:sldId id="287" r:id="rId33"/>
    <p:sldId id="288" r:id="rId34"/>
    <p:sldId id="297" r:id="rId35"/>
    <p:sldId id="298" r:id="rId36"/>
    <p:sldId id="299" r:id="rId37"/>
    <p:sldId id="300"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orbel" panose="020B0503020204020204" pitchFamily="34" charset="0"/>
      <p:regular r:id="rId44"/>
      <p:bold r:id="rId45"/>
      <p:italic r:id="rId46"/>
      <p:boldItalic r:id="rId47"/>
    </p:embeddedFont>
    <p:embeddedFont>
      <p:font typeface="Fira Sans Extra Condensed SemiBold" panose="020B06030500000200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yz7/atFG/Tji+6PvT277dylDSI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DBF5"/>
    <a:srgbClr val="EDEBA0"/>
    <a:srgbClr val="FECAEC"/>
    <a:srgbClr val="EDBFFE"/>
    <a:srgbClr val="FEC4BE"/>
    <a:srgbClr val="F6AA9F"/>
    <a:srgbClr val="DAD3F6"/>
    <a:srgbClr val="D0C5F2"/>
    <a:srgbClr val="8DDFEA"/>
    <a:srgbClr val="96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06"/>
    <p:restoredTop sz="94664"/>
  </p:normalViewPr>
  <p:slideViewPr>
    <p:cSldViewPr snapToGrid="0">
      <p:cViewPr>
        <p:scale>
          <a:sx n="46" d="100"/>
          <a:sy n="46" d="100"/>
        </p:scale>
        <p:origin x="1168" y="1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C"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371fc270a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4371fc270a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g24371fc270a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s-EC"/>
              <a:t>filter the gastric cancer cell lines</a:t>
            </a:r>
            <a:endParaRPr/>
          </a:p>
          <a:p>
            <a:pPr marL="0" lvl="0" indent="0" algn="l" rtl="0">
              <a:lnSpc>
                <a:spcPct val="100000"/>
              </a:lnSpc>
              <a:spcBef>
                <a:spcPts val="0"/>
              </a:spcBef>
              <a:spcAft>
                <a:spcPts val="0"/>
              </a:spcAft>
              <a:buClr>
                <a:schemeClr val="dk1"/>
              </a:buClr>
              <a:buSzPts val="1200"/>
              <a:buFont typeface="Calibri"/>
              <a:buNone/>
            </a:pPr>
            <a:r>
              <a:rPr lang="es-EC"/>
              <a:t>-6.5</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88549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4371fc270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24371fc270a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PRISM.cnv and PRISM.snv datasets are information providers that offer additional layers of complexity to the analysis</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further research as the primary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instance, copy number variations (CNVs) and single nucleotide variants (SNVs) can influence how a cell responds to a particular treatment. Understanding these genomic alterations can help explain why some treatments work for certain cell lines and not for others.</a:t>
            </a:r>
            <a:endParaRPr/>
          </a:p>
          <a:p>
            <a:pPr marL="0" lvl="0" indent="0" algn="l" rtl="0">
              <a:lnSpc>
                <a:spcPct val="100000"/>
              </a:lnSpc>
              <a:spcBef>
                <a:spcPts val="0"/>
              </a:spcBef>
              <a:spcAft>
                <a:spcPts val="0"/>
              </a:spcAft>
              <a:buClr>
                <a:srgbClr val="D1D5DB"/>
              </a:buClr>
              <a:buSzPts val="1200"/>
              <a:buFont typeface="Arial"/>
              <a:buNone/>
            </a:pPr>
            <a:r>
              <a:rPr lang="es-EC" b="0" i="0">
                <a:solidFill>
                  <a:srgbClr val="D1D5DB"/>
                </a:solidFill>
                <a:latin typeface="Arial"/>
                <a:ea typeface="Arial"/>
                <a:cs typeface="Arial"/>
                <a:sym typeface="Arial"/>
              </a:rPr>
              <a:t>For example, a specific mutation may correlate with a positive response to a certain drug, suggesting that the drug could be repurposed for patients with that mutation.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371fc270a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24371fc270a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24371fc270a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371fc270a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24371fc270a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24371fc270a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b="0" i="0">
                <a:solidFill>
                  <a:srgbClr val="D1D5DB"/>
                </a:solidFill>
                <a:latin typeface="Arial"/>
                <a:ea typeface="Arial"/>
                <a:cs typeface="Arial"/>
                <a:sym typeface="Arial"/>
              </a:rPr>
              <a:t>main objective: identifying potential gastric cancer treatments and grouping them into subgroups based on various properties: </a:t>
            </a:r>
            <a:endParaRPr/>
          </a:p>
          <a:p>
            <a:pPr marL="0" lvl="0" indent="0" algn="l" rtl="0">
              <a:lnSpc>
                <a:spcPct val="100000"/>
              </a:lnSpc>
              <a:spcBef>
                <a:spcPts val="0"/>
              </a:spcBef>
              <a:spcAft>
                <a:spcPts val="0"/>
              </a:spcAft>
              <a:buSzPts val="1400"/>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SzPts val="1400"/>
              <a:buNone/>
            </a:pPr>
            <a:endParaRPr b="1"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Filter gastric cancer cell lines:</a:t>
            </a:r>
            <a:r>
              <a:rPr lang="es-EC" b="0" i="0">
                <a:solidFill>
                  <a:srgbClr val="D1D5DB"/>
                </a:solidFill>
                <a:latin typeface="Arial"/>
                <a:ea typeface="Arial"/>
                <a:cs typeface="Arial"/>
                <a:sym typeface="Arial"/>
              </a:rPr>
              <a:t> From the PRISM.cl dataset, filter the cell lines that are specific to gastric cancer based on lineage.</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Analyisis treatment response:</a:t>
            </a:r>
            <a:r>
              <a:rPr lang="es-EC" b="0" i="0">
                <a:solidFill>
                  <a:srgbClr val="D1D5DB"/>
                </a:solidFill>
                <a:latin typeface="Arial"/>
                <a:ea typeface="Arial"/>
                <a:cs typeface="Arial"/>
                <a:sym typeface="Arial"/>
              </a:rPr>
              <a:t> Extract treatment response data for the gastric cancer cell lines from the PRISM dataset. Perform clustering analysis or other dimensionality reduction to group treatments with similar response profiles across these gastric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treatment properties:</a:t>
            </a:r>
            <a:r>
              <a:rPr lang="es-EC" b="0" i="0">
                <a:solidFill>
                  <a:srgbClr val="D1D5DB"/>
                </a:solidFill>
                <a:latin typeface="Arial"/>
                <a:ea typeface="Arial"/>
                <a:cs typeface="Arial"/>
                <a:sym typeface="Arial"/>
              </a:rPr>
              <a:t> Merge the PRISM.treat dataset with the treatment response data for gastric cancer cell lines. This will provide information on the mechanism of action, target molecule, and other properties of the treatments.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Group treatments based on properties:</a:t>
            </a:r>
            <a:r>
              <a:rPr lang="es-EC" b="0" i="0">
                <a:solidFill>
                  <a:srgbClr val="D1D5DB"/>
                </a:solidFill>
                <a:latin typeface="Arial"/>
                <a:ea typeface="Arial"/>
                <a:cs typeface="Arial"/>
                <a:sym typeface="Arial"/>
              </a:rPr>
              <a:t> Perform clustering or other dimensionality reduction techniques to group treatments with similar properties, such as target molecule, mechanism of action, or pathway.</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Identifying  genetic markers that are correlated with a effectiv drug response in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Find effective treatment for gastric cancer based on gene expression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gastric cancer subtypes:</a:t>
            </a:r>
            <a:r>
              <a:rPr lang="es-EC" b="0" i="0">
                <a:solidFill>
                  <a:srgbClr val="D1D5DB"/>
                </a:solidFill>
                <a:latin typeface="Arial"/>
                <a:ea typeface="Arial"/>
                <a:cs typeface="Arial"/>
                <a:sym typeface="Arial"/>
              </a:rPr>
              <a:t> Cluster gastric cancer cell lines based on their gene expression (PRISM.exp), copy number variation (PRISM.cnv), or mutation (PRISM.snv) profiles to identify distinct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Identify effective treatments for subtypes:</a:t>
            </a:r>
            <a:r>
              <a:rPr lang="es-EC" b="0" i="0">
                <a:solidFill>
                  <a:srgbClr val="D1D5DB"/>
                </a:solidFill>
                <a:latin typeface="Arial"/>
                <a:ea typeface="Arial"/>
                <a:cs typeface="Arial"/>
                <a:sym typeface="Arial"/>
              </a:rPr>
              <a:t> Analyze the relationship between treatment response and gastric cancer subtype cell lines. To identify which treatments are more effective for specific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Validate findings:</a:t>
            </a:r>
            <a:r>
              <a:rPr lang="es-EC" b="0" i="0">
                <a:solidFill>
                  <a:srgbClr val="D1D5DB"/>
                </a:solidFill>
                <a:latin typeface="Arial"/>
                <a:ea typeface="Arial"/>
                <a:cs typeface="Arial"/>
                <a:sym typeface="Arial"/>
              </a:rPr>
              <a:t> Use external databases or literature to validate your findings on the effectiveness of the identified treatments for gastric cancer.</a:t>
            </a: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EC" b="0" i="0">
                <a:solidFill>
                  <a:srgbClr val="D1D5DB"/>
                </a:solidFill>
                <a:latin typeface="Arial"/>
                <a:ea typeface="Arial"/>
                <a:cs typeface="Arial"/>
                <a:sym typeface="Arial"/>
              </a:rPr>
              <a:t>main objective: identifying potential gastric cancer treatments and grouping them into subgroups based on various properties: </a:t>
            </a:r>
            <a:endParaRPr/>
          </a:p>
          <a:p>
            <a:pPr marL="0" lvl="0" indent="0" algn="l" rtl="0">
              <a:lnSpc>
                <a:spcPct val="100000"/>
              </a:lnSpc>
              <a:spcBef>
                <a:spcPts val="0"/>
              </a:spcBef>
              <a:spcAft>
                <a:spcPts val="0"/>
              </a:spcAft>
              <a:buSzPts val="1400"/>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SzPts val="1400"/>
              <a:buNone/>
            </a:pPr>
            <a:endParaRPr b="1"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Filter gastric cancer cell lines:</a:t>
            </a:r>
            <a:r>
              <a:rPr lang="es-EC" b="0" i="0">
                <a:solidFill>
                  <a:srgbClr val="D1D5DB"/>
                </a:solidFill>
                <a:latin typeface="Arial"/>
                <a:ea typeface="Arial"/>
                <a:cs typeface="Arial"/>
                <a:sym typeface="Arial"/>
              </a:rPr>
              <a:t> From the PRISM.cl dataset, filter the cell lines that are specific to gastric cancer based on lineage.</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Analyisis treatment response:</a:t>
            </a:r>
            <a:r>
              <a:rPr lang="es-EC" b="0" i="0">
                <a:solidFill>
                  <a:srgbClr val="D1D5DB"/>
                </a:solidFill>
                <a:latin typeface="Arial"/>
                <a:ea typeface="Arial"/>
                <a:cs typeface="Arial"/>
                <a:sym typeface="Arial"/>
              </a:rPr>
              <a:t> Extract treatment response data for the gastric cancer cell lines from the PRISM dataset. Perform clustering analysis or other dimensionality reduction to group treatments with similar response profiles across these gastric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treatment properties:</a:t>
            </a:r>
            <a:r>
              <a:rPr lang="es-EC" b="0" i="0">
                <a:solidFill>
                  <a:srgbClr val="D1D5DB"/>
                </a:solidFill>
                <a:latin typeface="Arial"/>
                <a:ea typeface="Arial"/>
                <a:cs typeface="Arial"/>
                <a:sym typeface="Arial"/>
              </a:rPr>
              <a:t> Merge the PRISM.treat dataset with the treatment response data for gastric cancer cell lines. This will provide information on the mechanism of action, target molecule, and other properties of the treatments.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Group treatments based on properties:</a:t>
            </a:r>
            <a:r>
              <a:rPr lang="es-EC" b="0" i="0">
                <a:solidFill>
                  <a:srgbClr val="D1D5DB"/>
                </a:solidFill>
                <a:latin typeface="Arial"/>
                <a:ea typeface="Arial"/>
                <a:cs typeface="Arial"/>
                <a:sym typeface="Arial"/>
              </a:rPr>
              <a:t> Perform clustering or other dimensionality reduction techniques to group treatments with similar properties, such as target molecule, mechanism of action, or pathway.</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Identifying  genetic markers that are correlated with a effectiv drug response in cancer cell lines</a:t>
            </a:r>
            <a:endParaRPr/>
          </a:p>
          <a:p>
            <a:pPr marL="0" lvl="0" indent="0" algn="l" rtl="0">
              <a:lnSpc>
                <a:spcPct val="100000"/>
              </a:lnSpc>
              <a:spcBef>
                <a:spcPts val="0"/>
              </a:spcBef>
              <a:spcAft>
                <a:spcPts val="0"/>
              </a:spcAft>
              <a:buClr>
                <a:srgbClr val="D1D5DB"/>
              </a:buClr>
              <a:buSzPts val="1200"/>
              <a:buFont typeface="Calibri"/>
              <a:buAutoNum type="arabicPeriod"/>
            </a:pPr>
            <a:r>
              <a:rPr lang="es-EC" b="0" i="0">
                <a:solidFill>
                  <a:srgbClr val="D1D5DB"/>
                </a:solidFill>
                <a:latin typeface="Arial"/>
                <a:ea typeface="Arial"/>
                <a:cs typeface="Arial"/>
                <a:sym typeface="Arial"/>
              </a:rPr>
              <a:t>Find effective treatment for gastric cancer based on gene expression </a:t>
            </a:r>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Investigate gastric cancer subtypes:</a:t>
            </a:r>
            <a:r>
              <a:rPr lang="es-EC" b="0" i="0">
                <a:solidFill>
                  <a:srgbClr val="D1D5DB"/>
                </a:solidFill>
                <a:latin typeface="Arial"/>
                <a:ea typeface="Arial"/>
                <a:cs typeface="Arial"/>
                <a:sym typeface="Arial"/>
              </a:rPr>
              <a:t> Cluster gastric cancer cell lines based on their gene expression (PRISM.exp), copy number variation (PRISM.cnv), or mutation (PRISM.snv) profiles to identify distinct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Identify effective treatments for subtypes:</a:t>
            </a:r>
            <a:r>
              <a:rPr lang="es-EC" b="0" i="0">
                <a:solidFill>
                  <a:srgbClr val="D1D5DB"/>
                </a:solidFill>
                <a:latin typeface="Arial"/>
                <a:ea typeface="Arial"/>
                <a:cs typeface="Arial"/>
                <a:sym typeface="Arial"/>
              </a:rPr>
              <a:t> Analyze the relationship between treatment response and gastric cancer subtype cell lines. To identify which treatments are more effective for specific gastric cancer subtypes.</a:t>
            </a:r>
            <a:endParaRPr/>
          </a:p>
          <a:p>
            <a:pPr marL="0" lvl="0" indent="0" algn="l" rtl="0">
              <a:lnSpc>
                <a:spcPct val="100000"/>
              </a:lnSpc>
              <a:spcBef>
                <a:spcPts val="0"/>
              </a:spcBef>
              <a:spcAft>
                <a:spcPts val="0"/>
              </a:spcAft>
              <a:buClr>
                <a:srgbClr val="D1D5DB"/>
              </a:buClr>
              <a:buSzPts val="1200"/>
              <a:buFont typeface="Calibri"/>
              <a:buAutoNum type="arabicPeriod"/>
            </a:pPr>
            <a:r>
              <a:rPr lang="es-EC" b="1" i="0">
                <a:solidFill>
                  <a:srgbClr val="D1D5DB"/>
                </a:solidFill>
                <a:latin typeface="Arial"/>
                <a:ea typeface="Arial"/>
                <a:cs typeface="Arial"/>
                <a:sym typeface="Arial"/>
              </a:rPr>
              <a:t>Validate findings:</a:t>
            </a:r>
            <a:r>
              <a:rPr lang="es-EC" b="0" i="0">
                <a:solidFill>
                  <a:srgbClr val="D1D5DB"/>
                </a:solidFill>
                <a:latin typeface="Arial"/>
                <a:ea typeface="Arial"/>
                <a:cs typeface="Arial"/>
                <a:sym typeface="Arial"/>
              </a:rPr>
              <a:t> Use external databases or literature to validate your findings on the effectiveness of the identified treatments for gastric cancer.</a:t>
            </a: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None/>
            </a:pPr>
            <a:endParaRPr>
              <a:solidFill>
                <a:srgbClr val="D1D5DB"/>
              </a:solidFill>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451804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371fc27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24371fc270a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24371fc270a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20</a:t>
            </a:fld>
            <a:endParaRPr/>
          </a:p>
        </p:txBody>
      </p:sp>
    </p:spTree>
    <p:extLst>
      <p:ext uri="{BB962C8B-B14F-4D97-AF65-F5344CB8AC3E}">
        <p14:creationId xmlns:p14="http://schemas.microsoft.com/office/powerpoint/2010/main" val="364667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21</a:t>
            </a:fld>
            <a:endParaRPr/>
          </a:p>
        </p:txBody>
      </p:sp>
    </p:spTree>
    <p:extLst>
      <p:ext uri="{BB962C8B-B14F-4D97-AF65-F5344CB8AC3E}">
        <p14:creationId xmlns:p14="http://schemas.microsoft.com/office/powerpoint/2010/main" val="353875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22</a:t>
            </a:fld>
            <a:endParaRPr/>
          </a:p>
        </p:txBody>
      </p:sp>
    </p:spTree>
    <p:extLst>
      <p:ext uri="{BB962C8B-B14F-4D97-AF65-F5344CB8AC3E}">
        <p14:creationId xmlns:p14="http://schemas.microsoft.com/office/powerpoint/2010/main" val="97381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71fc270a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g24371fc270a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400"/>
              <a:buFont typeface="Arial"/>
              <a:buNone/>
            </a:pPr>
            <a:r>
              <a:rPr lang="es-EC" sz="1800" b="1">
                <a:latin typeface="Roboto"/>
                <a:ea typeface="Roboto"/>
                <a:cs typeface="Roboto"/>
                <a:sym typeface="Roboto"/>
              </a:rPr>
              <a:t>Group treatments based on properties</a:t>
            </a:r>
            <a:endParaRPr/>
          </a:p>
        </p:txBody>
      </p:sp>
      <p:sp>
        <p:nvSpPr>
          <p:cNvPr id="296" name="Google Shape;296;g24371fc270a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23</a:t>
            </a:fld>
            <a:endParaRPr/>
          </a:p>
        </p:txBody>
      </p:sp>
    </p:spTree>
    <p:extLst>
      <p:ext uri="{BB962C8B-B14F-4D97-AF65-F5344CB8AC3E}">
        <p14:creationId xmlns:p14="http://schemas.microsoft.com/office/powerpoint/2010/main" val="61783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371fc270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4371fc270a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4371fc270a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4371fc270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24371fc270a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g24371fc270a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25</a:t>
            </a:fld>
            <a:endParaRPr/>
          </a:p>
        </p:txBody>
      </p:sp>
    </p:spTree>
    <p:extLst>
      <p:ext uri="{BB962C8B-B14F-4D97-AF65-F5344CB8AC3E}">
        <p14:creationId xmlns:p14="http://schemas.microsoft.com/office/powerpoint/2010/main" val="606406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4429991fea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4429991fea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24429991fea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4371fc270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24371fc270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4429991fe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4429991fe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g24429991fe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371fc270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4371fc270a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24371fc270a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371fc270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24371fc270a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4371fc270a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4371fc270a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8" name="Google Shape;418;g24371fc270a_0_2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e2dd44446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e2dd44446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1e2dd44446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C"/>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371fc270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4371fc270a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24371fc270a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371fc270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4371fc270a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g24371fc270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371fc270a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24371fc270a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24371fc270a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C"/>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s-EC"/>
              <a:t>filter the gastric cancer cell lines</a:t>
            </a:r>
            <a:endParaRPr/>
          </a:p>
          <a:p>
            <a:pPr marL="0" lvl="0" indent="0" algn="l" rtl="0">
              <a:lnSpc>
                <a:spcPct val="100000"/>
              </a:lnSpc>
              <a:spcBef>
                <a:spcPts val="0"/>
              </a:spcBef>
              <a:spcAft>
                <a:spcPts val="0"/>
              </a:spcAft>
              <a:buClr>
                <a:schemeClr val="dk1"/>
              </a:buClr>
              <a:buSzPts val="1200"/>
              <a:buFont typeface="Calibri"/>
              <a:buNone/>
            </a:pPr>
            <a:r>
              <a:rPr lang="es-EC"/>
              <a:t>-6.5</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
        <p:cNvGrpSpPr/>
        <p:nvPr/>
      </p:nvGrpSpPr>
      <p:grpSpPr>
        <a:xfrm>
          <a:off x="0" y="0"/>
          <a:ext cx="0" cy="0"/>
          <a:chOff x="0" y="0"/>
          <a:chExt cx="0" cy="0"/>
        </a:xfrm>
      </p:grpSpPr>
      <p:sp>
        <p:nvSpPr>
          <p:cNvPr id="16" name="Google Shape;1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0"/>
        <p:cNvGrpSpPr/>
        <p:nvPr/>
      </p:nvGrpSpPr>
      <p:grpSpPr>
        <a:xfrm>
          <a:off x="0" y="0"/>
          <a:ext cx="0" cy="0"/>
          <a:chOff x="0" y="0"/>
          <a:chExt cx="0" cy="0"/>
        </a:xfrm>
      </p:grpSpPr>
      <p:sp>
        <p:nvSpPr>
          <p:cNvPr id="21" name="Google Shape;21;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8"/>
        <p:cNvGrpSpPr/>
        <p:nvPr/>
      </p:nvGrpSpPr>
      <p:grpSpPr>
        <a:xfrm>
          <a:off x="0" y="0"/>
          <a:ext cx="0" cy="0"/>
          <a:chOff x="0" y="0"/>
          <a:chExt cx="0" cy="0"/>
        </a:xfrm>
      </p:grpSpPr>
      <p:sp>
        <p:nvSpPr>
          <p:cNvPr id="39" name="Google Shape;3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5"/>
        <p:cNvGrpSpPr/>
        <p:nvPr/>
      </p:nvGrpSpPr>
      <p:grpSpPr>
        <a:xfrm>
          <a:off x="0" y="0"/>
          <a:ext cx="0" cy="0"/>
          <a:chOff x="0" y="0"/>
          <a:chExt cx="0" cy="0"/>
        </a:xfrm>
      </p:grpSpPr>
      <p:sp>
        <p:nvSpPr>
          <p:cNvPr id="46" name="Google Shape;46;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a:spLocks noGrp="1"/>
          </p:cNvSpPr>
          <p:nvPr>
            <p:ph type="pic" idx="2"/>
          </p:nvPr>
        </p:nvSpPr>
        <p:spPr>
          <a:xfrm>
            <a:off x="5183188" y="987425"/>
            <a:ext cx="6172200" cy="4873625"/>
          </a:xfrm>
          <a:prstGeom prst="rect">
            <a:avLst/>
          </a:prstGeom>
          <a:noFill/>
          <a:ln>
            <a:noFill/>
          </a:ln>
        </p:spPr>
      </p:sp>
      <p:sp>
        <p:nvSpPr>
          <p:cNvPr id="68" name="Google Shape;68;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C"/>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24371fc270a_0_79"/>
          <p:cNvPicPr preferRelativeResize="0"/>
          <p:nvPr/>
        </p:nvPicPr>
        <p:blipFill rotWithShape="1">
          <a:blip r:embed="rId3">
            <a:alphaModFix/>
          </a:blip>
          <a:srcRect/>
          <a:stretch/>
        </p:blipFill>
        <p:spPr>
          <a:xfrm>
            <a:off x="528641" y="1219201"/>
            <a:ext cx="11134717" cy="4811485"/>
          </a:xfrm>
          <a:prstGeom prst="rect">
            <a:avLst/>
          </a:prstGeom>
          <a:noFill/>
          <a:ln w="9525" cap="flat" cmpd="sng">
            <a:noFill/>
            <a:prstDash val="solid"/>
            <a:round/>
            <a:headEnd type="none" w="sm" len="sm"/>
            <a:tailEnd type="none" w="sm" len="sm"/>
          </a:ln>
        </p:spPr>
      </p:pic>
      <p:sp>
        <p:nvSpPr>
          <p:cNvPr id="90" name="Google Shape;90;g24371fc270a_0_79"/>
          <p:cNvSpPr txBox="1">
            <a:spLocks noGrp="1"/>
          </p:cNvSpPr>
          <p:nvPr>
            <p:ph type="title"/>
          </p:nvPr>
        </p:nvSpPr>
        <p:spPr>
          <a:xfrm>
            <a:off x="1665513" y="1426029"/>
            <a:ext cx="8860972" cy="43978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ct val="45454"/>
              <a:buNone/>
            </a:pPr>
            <a:br>
              <a:rPr lang="es-EC" b="1" dirty="0">
                <a:latin typeface="Arial"/>
                <a:ea typeface="Arial"/>
                <a:cs typeface="Arial"/>
                <a:sym typeface="Arial"/>
              </a:rPr>
            </a:br>
            <a:br>
              <a:rPr lang="es-EC" b="1" dirty="0">
                <a:latin typeface="Arial"/>
                <a:ea typeface="Arial"/>
                <a:cs typeface="Arial"/>
                <a:sym typeface="Arial"/>
              </a:rPr>
            </a:br>
            <a:br>
              <a:rPr lang="es-EC" b="1" dirty="0">
                <a:latin typeface="Arial"/>
                <a:ea typeface="Arial"/>
                <a:cs typeface="Arial"/>
                <a:sym typeface="Arial"/>
              </a:rPr>
            </a:br>
            <a:r>
              <a:rPr lang="es-EC" sz="4400" b="1" dirty="0">
                <a:latin typeface="Corbel" panose="020B0503020204020204" pitchFamily="34" charset="0"/>
                <a:ea typeface="Arial"/>
                <a:cs typeface="Arial"/>
                <a:sym typeface="Arial"/>
              </a:rPr>
              <a:t>Data </a:t>
            </a:r>
            <a:r>
              <a:rPr lang="es-EC" sz="4400" b="1" i="1" dirty="0">
                <a:latin typeface="Corbel" panose="020B0503020204020204" pitchFamily="34" charset="0"/>
                <a:ea typeface="Arial"/>
                <a:cs typeface="Arial"/>
                <a:sym typeface="Arial"/>
              </a:rPr>
              <a:t>Analysis</a:t>
            </a:r>
            <a:r>
              <a:rPr lang="es-EC" sz="4400" b="1" dirty="0">
                <a:latin typeface="Corbel" panose="020B0503020204020204" pitchFamily="34" charset="0"/>
                <a:ea typeface="Arial"/>
                <a:cs typeface="Arial"/>
                <a:sym typeface="Arial"/>
              </a:rPr>
              <a:t> Project Proposal</a:t>
            </a:r>
            <a:br>
              <a:rPr lang="es-EC" b="1" dirty="0">
                <a:latin typeface="Arial"/>
                <a:ea typeface="Arial"/>
                <a:cs typeface="Arial"/>
                <a:sym typeface="Arial"/>
              </a:rPr>
            </a:br>
            <a:r>
              <a:rPr lang="es-EC" sz="3100" b="1" dirty="0">
                <a:latin typeface="Corbel" panose="020B0503020204020204" pitchFamily="34" charset="0"/>
                <a:ea typeface="Arial"/>
                <a:cs typeface="Arial"/>
                <a:sym typeface="Arial"/>
              </a:rPr>
              <a:t>Drug repurposing – gastric cancer </a:t>
            </a:r>
            <a:br>
              <a:rPr lang="es-EC" b="1" dirty="0">
                <a:latin typeface="Arial"/>
                <a:ea typeface="Arial"/>
                <a:cs typeface="Arial"/>
                <a:sym typeface="Arial"/>
              </a:rPr>
            </a:br>
            <a:br>
              <a:rPr lang="es-EC" b="1" dirty="0">
                <a:latin typeface="Arial"/>
                <a:ea typeface="Arial"/>
                <a:cs typeface="Arial"/>
                <a:sym typeface="Arial"/>
              </a:rPr>
            </a:br>
            <a:r>
              <a:rPr lang="es-EC" sz="2000" dirty="0">
                <a:latin typeface="Arial"/>
                <a:ea typeface="Arial"/>
                <a:cs typeface="Arial"/>
                <a:sym typeface="Arial"/>
              </a:rPr>
              <a:t>Summer term 2023</a:t>
            </a:r>
            <a:br>
              <a:rPr lang="es-EC" sz="2000" dirty="0">
                <a:latin typeface="Arial"/>
                <a:ea typeface="Arial"/>
                <a:cs typeface="Arial"/>
                <a:sym typeface="Arial"/>
              </a:rPr>
            </a:br>
            <a:r>
              <a:rPr lang="es-EC" sz="2000" dirty="0">
                <a:latin typeface="Arial"/>
                <a:ea typeface="Arial"/>
                <a:cs typeface="Arial"/>
                <a:sym typeface="Arial"/>
              </a:rPr>
              <a:t>17.05.2023</a:t>
            </a:r>
            <a:br>
              <a:rPr lang="es-EC" sz="2000" dirty="0">
                <a:latin typeface="Arial"/>
                <a:ea typeface="Arial"/>
                <a:cs typeface="Arial"/>
                <a:sym typeface="Arial"/>
              </a:rPr>
            </a:br>
            <a:br>
              <a:rPr lang="es-EC" sz="2000" dirty="0">
                <a:latin typeface="Arial"/>
                <a:ea typeface="Arial"/>
                <a:cs typeface="Arial"/>
                <a:sym typeface="Arial"/>
              </a:rPr>
            </a:br>
            <a:r>
              <a:rPr lang="es-EC" sz="2000" dirty="0">
                <a:latin typeface="Arial"/>
                <a:ea typeface="Arial"/>
                <a:cs typeface="Arial"/>
                <a:sym typeface="Arial"/>
              </a:rPr>
              <a:t>Project 05 - Group 01</a:t>
            </a:r>
            <a:br>
              <a:rPr lang="es-EC" sz="2000" dirty="0">
                <a:latin typeface="Arial"/>
                <a:ea typeface="Arial"/>
                <a:cs typeface="Arial"/>
                <a:sym typeface="Arial"/>
              </a:rPr>
            </a:br>
            <a:r>
              <a:rPr lang="es-EC" sz="2000" dirty="0">
                <a:latin typeface="Arial"/>
                <a:ea typeface="Arial"/>
                <a:cs typeface="Arial"/>
                <a:sym typeface="Arial"/>
              </a:rPr>
              <a:t>Supervisor: Prof. Dr. Carl Herrmann </a:t>
            </a:r>
            <a:br>
              <a:rPr lang="es-EC" sz="2000" dirty="0">
                <a:latin typeface="Arial"/>
                <a:ea typeface="Arial"/>
                <a:cs typeface="Arial"/>
                <a:sym typeface="Arial"/>
              </a:rPr>
            </a:br>
            <a:r>
              <a:rPr lang="es-EC" sz="2000" dirty="0">
                <a:latin typeface="Arial"/>
                <a:ea typeface="Arial"/>
                <a:cs typeface="Arial"/>
                <a:sym typeface="Arial"/>
              </a:rPr>
              <a:t>Tutor: Ana Luisa Costa </a:t>
            </a:r>
            <a:br>
              <a:rPr lang="es-EC" sz="2000" dirty="0">
                <a:latin typeface="Arial"/>
                <a:ea typeface="Arial"/>
                <a:cs typeface="Arial"/>
                <a:sym typeface="Arial"/>
              </a:rPr>
            </a:br>
            <a:r>
              <a:rPr lang="es-EC" sz="2000" dirty="0">
                <a:latin typeface="Arial"/>
                <a:ea typeface="Arial"/>
                <a:cs typeface="Arial"/>
                <a:sym typeface="Arial"/>
              </a:rPr>
              <a:t>Presenting: Deniz Korkmazel, Evgeniya Abadzhieva, Hanna Friess, María Paula Fuentes</a:t>
            </a:r>
            <a:br>
              <a:rPr lang="es-EC" sz="2000" dirty="0">
                <a:latin typeface="Arial"/>
                <a:ea typeface="Arial"/>
                <a:cs typeface="Arial"/>
                <a:sym typeface="Arial"/>
              </a:rPr>
            </a:br>
            <a:br>
              <a:rPr lang="es-EC" sz="2000" b="1" dirty="0">
                <a:latin typeface="Arial"/>
                <a:ea typeface="Arial"/>
                <a:cs typeface="Arial"/>
                <a:sym typeface="Arial"/>
              </a:rPr>
            </a:br>
            <a:br>
              <a:rPr lang="es-EC" b="1" dirty="0">
                <a:latin typeface="Arial"/>
                <a:ea typeface="Arial"/>
                <a:cs typeface="Arial"/>
                <a:sym typeface="Arial"/>
              </a:rPr>
            </a:br>
            <a:endParaRPr b="1" dirty="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
          <p:cNvSpPr/>
          <p:nvPr/>
        </p:nvSpPr>
        <p:spPr>
          <a:xfrm>
            <a:off x="-239575" y="-399000"/>
            <a:ext cx="3374661" cy="3338921"/>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 name="Google Shape;198;g24371fc270a_0_45">
            <a:extLst>
              <a:ext uri="{FF2B5EF4-FFF2-40B4-BE49-F238E27FC236}">
                <a16:creationId xmlns:a16="http://schemas.microsoft.com/office/drawing/2014/main" id="{750F9004-97F3-01C5-8CE6-50466EEFE73B}"/>
              </a:ext>
            </a:extLst>
          </p:cNvPr>
          <p:cNvSpPr txBox="1"/>
          <p:nvPr/>
        </p:nvSpPr>
        <p:spPr>
          <a:xfrm rot="-5400000">
            <a:off x="382043" y="4833497"/>
            <a:ext cx="1401789" cy="4154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Rows:cell lines</a:t>
            </a:r>
            <a:r>
              <a:rPr lang="es-EC" sz="14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Calibri"/>
              <a:ea typeface="Calibri"/>
              <a:cs typeface="Calibri"/>
              <a:sym typeface="Calibri"/>
            </a:endParaRPr>
          </a:p>
        </p:txBody>
      </p:sp>
      <p:pic>
        <p:nvPicPr>
          <p:cNvPr id="3" name="Google Shape;199;g24371fc270a_0_45">
            <a:extLst>
              <a:ext uri="{FF2B5EF4-FFF2-40B4-BE49-F238E27FC236}">
                <a16:creationId xmlns:a16="http://schemas.microsoft.com/office/drawing/2014/main" id="{FC9A6E7A-12A4-CE1F-C638-DEE8220B3A0D}"/>
              </a:ext>
            </a:extLst>
          </p:cNvPr>
          <p:cNvPicPr preferRelativeResize="0"/>
          <p:nvPr/>
        </p:nvPicPr>
        <p:blipFill rotWithShape="1">
          <a:blip r:embed="rId3">
            <a:alphaModFix/>
          </a:blip>
          <a:srcRect/>
          <a:stretch/>
        </p:blipFill>
        <p:spPr>
          <a:xfrm>
            <a:off x="1275412" y="3259913"/>
            <a:ext cx="8234348" cy="2670624"/>
          </a:xfrm>
          <a:prstGeom prst="rect">
            <a:avLst/>
          </a:prstGeom>
          <a:noFill/>
          <a:ln>
            <a:solidFill>
              <a:schemeClr val="tx1"/>
            </a:solidFill>
          </a:ln>
        </p:spPr>
      </p:pic>
      <p:sp>
        <p:nvSpPr>
          <p:cNvPr id="4" name="Google Shape;197;g24371fc270a_0_45">
            <a:extLst>
              <a:ext uri="{FF2B5EF4-FFF2-40B4-BE49-F238E27FC236}">
                <a16:creationId xmlns:a16="http://schemas.microsoft.com/office/drawing/2014/main" id="{6E529FED-3FC4-9933-640D-B67E0F673A52}"/>
              </a:ext>
            </a:extLst>
          </p:cNvPr>
          <p:cNvSpPr txBox="1"/>
          <p:nvPr/>
        </p:nvSpPr>
        <p:spPr>
          <a:xfrm>
            <a:off x="1275412" y="3259913"/>
            <a:ext cx="365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EC" sz="1400" b="1" i="0" u="none" strike="noStrike" cap="none" dirty="0">
                <a:solidFill>
                  <a:schemeClr val="dk1"/>
                </a:solidFill>
                <a:latin typeface="Calibri"/>
                <a:ea typeface="Calibri"/>
                <a:cs typeface="Calibri"/>
                <a:sym typeface="Calibri"/>
              </a:rPr>
              <a:t>Columns: Effect of the treatment</a:t>
            </a:r>
            <a:endParaRPr sz="1400" b="1" i="0" u="none" strike="noStrike" cap="none" dirty="0">
              <a:solidFill>
                <a:srgbClr val="000000"/>
              </a:solidFill>
              <a:latin typeface="Calibri"/>
              <a:ea typeface="Calibri"/>
              <a:cs typeface="Calibri"/>
              <a:sym typeface="Calibri"/>
            </a:endParaRPr>
          </a:p>
        </p:txBody>
      </p:sp>
      <p:sp>
        <p:nvSpPr>
          <p:cNvPr id="5" name="Google Shape;195;g24371fc270a_0_45">
            <a:extLst>
              <a:ext uri="{FF2B5EF4-FFF2-40B4-BE49-F238E27FC236}">
                <a16:creationId xmlns:a16="http://schemas.microsoft.com/office/drawing/2014/main" id="{85540AFE-1A95-89A3-7DB8-93DE19BF6DA7}"/>
              </a:ext>
            </a:extLst>
          </p:cNvPr>
          <p:cNvSpPr txBox="1"/>
          <p:nvPr/>
        </p:nvSpPr>
        <p:spPr>
          <a:xfrm>
            <a:off x="4744570" y="5928496"/>
            <a:ext cx="498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8 : Heatmap of selected drugs with the gastric cell lines</a:t>
            </a:r>
            <a:endParaRPr sz="1400" b="1" i="0" u="none" strike="noStrike" cap="none" dirty="0">
              <a:solidFill>
                <a:srgbClr val="000000"/>
              </a:solidFill>
              <a:latin typeface="Calibri"/>
              <a:ea typeface="Calibri"/>
              <a:cs typeface="Calibri"/>
              <a:sym typeface="Calibri"/>
            </a:endParaRPr>
          </a:p>
        </p:txBody>
      </p:sp>
      <p:sp>
        <p:nvSpPr>
          <p:cNvPr id="6" name="Google Shape;194;g24371fc270a_0_45">
            <a:extLst>
              <a:ext uri="{FF2B5EF4-FFF2-40B4-BE49-F238E27FC236}">
                <a16:creationId xmlns:a16="http://schemas.microsoft.com/office/drawing/2014/main" id="{688D5108-0334-E1DD-3E48-34E12E379B1B}"/>
              </a:ext>
            </a:extLst>
          </p:cNvPr>
          <p:cNvSpPr txBox="1"/>
          <p:nvPr/>
        </p:nvSpPr>
        <p:spPr>
          <a:xfrm>
            <a:off x="5839402" y="1270460"/>
            <a:ext cx="5974661" cy="1954351"/>
          </a:xfrm>
          <a:prstGeom prst="rect">
            <a:avLst/>
          </a:prstGeom>
          <a:noFill/>
          <a:ln>
            <a:noFill/>
          </a:ln>
        </p:spPr>
        <p:txBody>
          <a:bodyPr spcFirstLastPara="1" wrap="square" lIns="91425" tIns="91425" rIns="91425" bIns="91425" anchor="t" anchorCtr="0">
            <a:spAutoFit/>
          </a:bodyPr>
          <a:lstStyle/>
          <a:p>
            <a:pPr marL="285750" marR="0" lvl="0" indent="-285750" algn="l" rtl="0">
              <a:lnSpc>
                <a:spcPct val="115000"/>
              </a:lnSpc>
              <a:spcBef>
                <a:spcPts val="0"/>
              </a:spcBef>
              <a:spcAft>
                <a:spcPts val="0"/>
              </a:spcAft>
              <a:buClr>
                <a:srgbClr val="000000"/>
              </a:buClr>
              <a:buSzPts val="1800"/>
              <a:buFont typeface="Arial"/>
              <a:buChar char="•"/>
            </a:pPr>
            <a:r>
              <a:rPr lang="es-EC" sz="1800" b="1" i="0" u="sng" strike="noStrike" cap="none" dirty="0">
                <a:solidFill>
                  <a:schemeClr val="dk1"/>
                </a:solidFill>
                <a:latin typeface="Corbel" panose="020B0503020204020204" pitchFamily="34" charset="0"/>
                <a:sym typeface="Arial"/>
              </a:rPr>
              <a:t>Heatmap: </a:t>
            </a:r>
            <a:r>
              <a:rPr lang="es-EC" sz="1800" b="0" i="0" u="none" strike="noStrike" cap="none" dirty="0">
                <a:solidFill>
                  <a:schemeClr val="dk1"/>
                </a:solidFill>
                <a:latin typeface="Corbel" panose="020B0503020204020204" pitchFamily="34" charset="0"/>
                <a:sym typeface="Arial"/>
              </a:rPr>
              <a:t>c</a:t>
            </a:r>
            <a:r>
              <a:rPr lang="es-EC" sz="2000" b="0" i="0" u="none" strike="noStrike" cap="none" dirty="0">
                <a:solidFill>
                  <a:schemeClr val="dk1"/>
                </a:solidFill>
                <a:latin typeface="Corbel" panose="020B0503020204020204" pitchFamily="34" charset="0"/>
                <a:ea typeface="Calibri"/>
                <a:cs typeface="Calibri"/>
                <a:sym typeface="Calibri"/>
              </a:rPr>
              <a:t>an display the strength of the drug response to gastric cancer cell lines</a:t>
            </a:r>
            <a:endParaRPr dirty="0">
              <a:latin typeface="Corbel" panose="020B0503020204020204" pitchFamily="34" charset="0"/>
            </a:endParaRPr>
          </a:p>
          <a:p>
            <a:pPr marL="0" marR="0" lvl="0" indent="0" algn="l" rtl="0">
              <a:lnSpc>
                <a:spcPct val="115000"/>
              </a:lnSpc>
              <a:spcBef>
                <a:spcPts val="0"/>
              </a:spcBef>
              <a:spcAft>
                <a:spcPts val="0"/>
              </a:spcAft>
              <a:buNone/>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115000"/>
              </a:lnSpc>
              <a:spcBef>
                <a:spcPts val="0"/>
              </a:spcBef>
              <a:spcAft>
                <a:spcPts val="0"/>
              </a:spcAft>
              <a:buClr>
                <a:srgbClr val="000000"/>
              </a:buClr>
              <a:buSzPts val="2000"/>
              <a:buFont typeface="Arial"/>
              <a:buChar char="•"/>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0" i="0" u="none" strike="noStrike" cap="none" dirty="0">
                <a:solidFill>
                  <a:schemeClr val="dk1"/>
                </a:solidFill>
                <a:latin typeface="Corbel" panose="020B0503020204020204" pitchFamily="34" charset="0"/>
                <a:ea typeface="Calibri"/>
                <a:cs typeface="Calibri"/>
                <a:sym typeface="Calibri"/>
              </a:rPr>
              <a:t>: to identify certain drugs that elicit a strong response</a:t>
            </a:r>
            <a:endParaRPr sz="2000" b="0" i="0" u="none" strike="noStrike" cap="none" dirty="0">
              <a:solidFill>
                <a:schemeClr val="dk1"/>
              </a:solidFill>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1005387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4371fc270a_0_101"/>
          <p:cNvSpPr/>
          <p:nvPr/>
        </p:nvSpPr>
        <p:spPr>
          <a:xfrm>
            <a:off x="-228468" y="-399000"/>
            <a:ext cx="3371718" cy="3351750"/>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05" name="Google Shape;205;g24371fc270a_0_101"/>
          <p:cNvSpPr txBox="1"/>
          <p:nvPr/>
        </p:nvSpPr>
        <p:spPr>
          <a:xfrm>
            <a:off x="366725" y="4535000"/>
            <a:ext cx="10230294" cy="1631175"/>
          </a:xfrm>
          <a:prstGeom prst="rect">
            <a:avLst/>
          </a:prstGeom>
          <a:noFill/>
          <a:ln>
            <a:noFill/>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treatment's characteristics </a:t>
            </a:r>
            <a:endParaRPr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400"/>
            </a:pPr>
            <a:r>
              <a:rPr lang="es-EC" sz="2000" b="0" i="0" u="none" strike="noStrike" cap="none" dirty="0">
                <a:solidFill>
                  <a:schemeClr val="dk1"/>
                </a:solidFill>
                <a:latin typeface="Corbel" panose="020B0503020204020204" pitchFamily="34" charset="0"/>
                <a:ea typeface="Calibri"/>
                <a:cs typeface="Calibri"/>
                <a:sym typeface="Calibri"/>
              </a:rPr>
              <a:t>         →  Explore relationships between treatment response and treatment properties</a:t>
            </a:r>
          </a:p>
          <a:p>
            <a:pPr marL="342900" marR="0" lvl="0" indent="-342900" algn="l" rtl="0">
              <a:lnSpc>
                <a:spcPct val="100000"/>
              </a:lnSpc>
              <a:spcBef>
                <a:spcPts val="0"/>
              </a:spcBef>
              <a:spcAft>
                <a:spcPts val="0"/>
              </a:spcAft>
              <a:buClr>
                <a:srgbClr val="000000"/>
              </a:buClr>
              <a:buSzPts val="2400"/>
              <a:buFont typeface="Wingdings" pitchFamily="2" charset="2"/>
              <a:buChar char="à"/>
            </a:pPr>
            <a:endParaRPr lang="es-ES"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400"/>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100000"/>
              </a:lnSpc>
              <a:spcBef>
                <a:spcPts val="0"/>
              </a:spcBef>
              <a:spcAft>
                <a:spcPts val="0"/>
              </a:spcAft>
              <a:buClr>
                <a:srgbClr val="000000"/>
              </a:buClr>
              <a:buSzPts val="2400"/>
              <a:buFont typeface="Arial" panose="020B0604020202020204" pitchFamily="34" charset="0"/>
              <a:buChar char="•"/>
            </a:pPr>
            <a:r>
              <a:rPr lang="es-EC" sz="2000" b="1" i="0" u="none" strike="noStrike" cap="none" dirty="0">
                <a:solidFill>
                  <a:schemeClr val="dk1"/>
                </a:solidFill>
                <a:latin typeface="Corbel" panose="020B0503020204020204" pitchFamily="34" charset="0"/>
                <a:ea typeface="Calibri"/>
                <a:cs typeface="Calibri"/>
                <a:sym typeface="Calibri"/>
              </a:rPr>
              <a:t>For example: </a:t>
            </a:r>
            <a:r>
              <a:rPr lang="es-EC" sz="2000" b="0" i="0" u="none" strike="noStrike" cap="none" dirty="0">
                <a:solidFill>
                  <a:schemeClr val="dk1"/>
                </a:solidFill>
                <a:latin typeface="Corbel" panose="020B0503020204020204" pitchFamily="34" charset="0"/>
                <a:ea typeface="Calibri"/>
                <a:cs typeface="Calibri"/>
                <a:sym typeface="Calibri"/>
              </a:rPr>
              <a:t>pathways, target molecules</a:t>
            </a:r>
            <a:endParaRPr sz="2000" b="0" i="0" u="none" strike="noStrike" cap="none" dirty="0">
              <a:solidFill>
                <a:schemeClr val="dk1"/>
              </a:solidFill>
              <a:latin typeface="Corbel" panose="020B0503020204020204" pitchFamily="34" charset="0"/>
              <a:ea typeface="Calibri"/>
              <a:cs typeface="Calibri"/>
              <a:sym typeface="Calibri"/>
            </a:endParaRPr>
          </a:p>
        </p:txBody>
      </p:sp>
      <p:pic>
        <p:nvPicPr>
          <p:cNvPr id="206" name="Google Shape;206;g24371fc270a_0_101"/>
          <p:cNvPicPr preferRelativeResize="0"/>
          <p:nvPr/>
        </p:nvPicPr>
        <p:blipFill rotWithShape="1">
          <a:blip r:embed="rId3">
            <a:alphaModFix/>
          </a:blip>
          <a:srcRect l="2209" t="13674" r="27623" b="34567"/>
          <a:stretch/>
        </p:blipFill>
        <p:spPr>
          <a:xfrm>
            <a:off x="5327274" y="514662"/>
            <a:ext cx="6546551" cy="3321825"/>
          </a:xfrm>
          <a:prstGeom prst="rect">
            <a:avLst/>
          </a:prstGeom>
          <a:noFill/>
          <a:ln>
            <a:noFill/>
          </a:ln>
        </p:spPr>
      </p:pic>
      <p:sp>
        <p:nvSpPr>
          <p:cNvPr id="207" name="Google Shape;207;g24371fc270a_0_101"/>
          <p:cNvSpPr txBox="1"/>
          <p:nvPr/>
        </p:nvSpPr>
        <p:spPr>
          <a:xfrm>
            <a:off x="5327273" y="2314698"/>
            <a:ext cx="6546552" cy="453554"/>
          </a:xfrm>
          <a:prstGeom prst="rect">
            <a:avLst/>
          </a:prstGeom>
          <a:noFill/>
          <a:ln w="38100" cap="flat" cmpd="sng">
            <a:solidFill>
              <a:srgbClr val="C2BFF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08" name="Google Shape;208;g24371fc270a_0_101"/>
          <p:cNvSpPr txBox="1"/>
          <p:nvPr/>
        </p:nvSpPr>
        <p:spPr>
          <a:xfrm>
            <a:off x="5381000" y="3876431"/>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9: Prism.treat d</a:t>
            </a:r>
            <a:r>
              <a:rPr lang="es-EC" b="1" dirty="0">
                <a:latin typeface="Calibri"/>
                <a:ea typeface="Calibri"/>
                <a:cs typeface="Calibri"/>
                <a:sym typeface="Calibri"/>
              </a:rPr>
              <a:t>ataframe</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
          <p:cNvSpPr/>
          <p:nvPr/>
        </p:nvSpPr>
        <p:spPr>
          <a:xfrm>
            <a:off x="981205" y="363297"/>
            <a:ext cx="5555784" cy="5461348"/>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p>
        </p:txBody>
      </p:sp>
      <p:sp>
        <p:nvSpPr>
          <p:cNvPr id="214" name="Google Shape;214;p4"/>
          <p:cNvSpPr/>
          <p:nvPr/>
        </p:nvSpPr>
        <p:spPr>
          <a:xfrm>
            <a:off x="5454593" y="363297"/>
            <a:ext cx="5555785" cy="5461348"/>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15" name="Google Shape;215;p4"/>
          <p:cNvSpPr txBox="1"/>
          <p:nvPr/>
        </p:nvSpPr>
        <p:spPr>
          <a:xfrm>
            <a:off x="3808200" y="3028931"/>
            <a:ext cx="4051819" cy="400069"/>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dk1"/>
              </a:buClr>
              <a:buSzPts val="2400"/>
            </a:pPr>
            <a:r>
              <a:rPr lang="es-EC" sz="2000" dirty="0">
                <a:solidFill>
                  <a:schemeClr val="dk1"/>
                </a:solidFill>
                <a:latin typeface="Corbel" panose="020B0503020204020204" pitchFamily="34" charset="0"/>
                <a:ea typeface="Calibri"/>
                <a:cs typeface="Calibri"/>
                <a:sym typeface="Wingdings" pitchFamily="2" charset="2"/>
              </a:rPr>
              <a:t></a:t>
            </a:r>
            <a:r>
              <a:rPr lang="es-EC" sz="2000" i="0" u="none" strike="noStrike" cap="none" dirty="0">
                <a:solidFill>
                  <a:schemeClr val="dk1"/>
                </a:solidFill>
                <a:latin typeface="Corbel" panose="020B0503020204020204" pitchFamily="34" charset="0"/>
                <a:ea typeface="Calibri"/>
                <a:cs typeface="Calibri"/>
                <a:sym typeface="Calibri"/>
              </a:rPr>
              <a:t>Information providers</a:t>
            </a:r>
            <a:endParaRPr sz="2000" i="0" u="none" strike="noStrike" cap="none" dirty="0">
              <a:solidFill>
                <a:srgbClr val="000000"/>
              </a:solidFill>
              <a:latin typeface="Corbel" panose="020B0503020204020204" pitchFamily="34" charset="0"/>
              <a:sym typeface="Arial"/>
            </a:endParaRPr>
          </a:p>
        </p:txBody>
      </p:sp>
      <p:sp>
        <p:nvSpPr>
          <p:cNvPr id="4" name="CuadroTexto 3">
            <a:extLst>
              <a:ext uri="{FF2B5EF4-FFF2-40B4-BE49-F238E27FC236}">
                <a16:creationId xmlns:a16="http://schemas.microsoft.com/office/drawing/2014/main" id="{D8310C1B-A056-7B98-565A-865CBE25D5B5}"/>
              </a:ext>
            </a:extLst>
          </p:cNvPr>
          <p:cNvSpPr txBox="1"/>
          <p:nvPr/>
        </p:nvSpPr>
        <p:spPr>
          <a:xfrm>
            <a:off x="2365943" y="1536815"/>
            <a:ext cx="2298526" cy="58477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3733"/>
              <a:buFont typeface="Arial"/>
              <a:buNone/>
            </a:pPr>
            <a:r>
              <a:rPr lang="es-EC" sz="32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p>
        </p:txBody>
      </p:sp>
      <p:sp>
        <p:nvSpPr>
          <p:cNvPr id="6" name="CuadroTexto 5">
            <a:extLst>
              <a:ext uri="{FF2B5EF4-FFF2-40B4-BE49-F238E27FC236}">
                <a16:creationId xmlns:a16="http://schemas.microsoft.com/office/drawing/2014/main" id="{9EEA0456-34A0-87FE-653D-1C0507B07E1B}"/>
              </a:ext>
            </a:extLst>
          </p:cNvPr>
          <p:cNvSpPr txBox="1"/>
          <p:nvPr/>
        </p:nvSpPr>
        <p:spPr>
          <a:xfrm>
            <a:off x="7081379" y="1536814"/>
            <a:ext cx="1876878" cy="58477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3733"/>
              <a:buFont typeface="Arial"/>
              <a:buNone/>
            </a:pPr>
            <a:r>
              <a:rPr lang="es-EC" sz="32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6"/>
          <p:cNvSpPr/>
          <p:nvPr/>
        </p:nvSpPr>
        <p:spPr>
          <a:xfrm>
            <a:off x="-255199" y="-361595"/>
            <a:ext cx="3229348" cy="3246993"/>
          </a:xfrm>
          <a:prstGeom prst="ellipse">
            <a:avLst/>
          </a:prstGeom>
          <a:solidFill>
            <a:srgbClr val="EAE89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Prism.cnv</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21" name="Google Shape;221;p6"/>
          <p:cNvSpPr/>
          <p:nvPr/>
        </p:nvSpPr>
        <p:spPr>
          <a:xfrm>
            <a:off x="9248458" y="-253883"/>
            <a:ext cx="3229348" cy="3139281"/>
          </a:xfrm>
          <a:prstGeom prst="ellipse">
            <a:avLst/>
          </a:prstGeom>
          <a:solidFill>
            <a:srgbClr val="8DDFE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Prism.snv</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22" name="Google Shape;222;p6"/>
          <p:cNvSpPr txBox="1"/>
          <p:nvPr/>
        </p:nvSpPr>
        <p:spPr>
          <a:xfrm>
            <a:off x="317326" y="2885398"/>
            <a:ext cx="5951876" cy="3477835"/>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Gene copy (CN) values per gene</a:t>
            </a: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Normal: CN = 2 </a:t>
            </a: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Amplification: CN &lt; 2 </a:t>
            </a:r>
            <a:endParaRPr sz="2000" b="0" i="0" u="none" strike="noStrike" cap="none" dirty="0">
              <a:solidFill>
                <a:srgbClr val="000000"/>
              </a:solidFill>
              <a:latin typeface="Corbel" panose="020B0503020204020204" pitchFamily="34" charset="0"/>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Deletion: CN &gt; 2 </a:t>
            </a:r>
            <a:endParaRPr sz="2000" b="0" i="0" u="none" strike="noStrike" cap="none" dirty="0">
              <a:solidFill>
                <a:srgbClr val="000000"/>
              </a:solidFill>
              <a:latin typeface="Corbel" panose="020B0503020204020204" pitchFamily="34" charset="0"/>
              <a:sym typeface="Arial"/>
            </a:endParaRPr>
          </a:p>
          <a:p>
            <a:pPr marL="380990" marR="0" lvl="0" indent="-228590" algn="l" rtl="0">
              <a:lnSpc>
                <a:spcPct val="100000"/>
              </a:lnSpc>
              <a:spcBef>
                <a:spcPts val="0"/>
              </a:spcBef>
              <a:spcAft>
                <a:spcPts val="0"/>
              </a:spcAft>
              <a:buClr>
                <a:schemeClr val="dk1"/>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0" i="0" u="none" strike="noStrike" cap="none" dirty="0">
                <a:solidFill>
                  <a:schemeClr val="dk1"/>
                </a:solidFill>
                <a:latin typeface="Corbel" panose="020B0503020204020204" pitchFamily="34" charset="0"/>
                <a:ea typeface="Calibri"/>
                <a:cs typeface="Calibri"/>
                <a:sym typeface="Wingdings" pitchFamily="2" charset="2"/>
              </a:rPr>
              <a:t></a:t>
            </a:r>
            <a:r>
              <a:rPr lang="es-EC" sz="2000" b="0" i="0" u="none" strike="noStrike" cap="none" dirty="0">
                <a:solidFill>
                  <a:schemeClr val="dk1"/>
                </a:solidFill>
                <a:latin typeface="Corbel" panose="020B0503020204020204" pitchFamily="34" charset="0"/>
                <a:ea typeface="Calibri"/>
                <a:cs typeface="Calibri"/>
                <a:sym typeface="Calibri"/>
              </a:rPr>
              <a:t> Identify genes with frequent copy number alterations (amplifications or deletions) in gastric cancer cell lines</a:t>
            </a:r>
            <a:endParaRPr sz="2000" b="0" i="0" u="none" strike="noStrike" cap="none" dirty="0">
              <a:solidFill>
                <a:srgbClr val="000000"/>
              </a:solidFill>
              <a:latin typeface="Corbel" panose="020B0503020204020204" pitchFamily="34" charset="0"/>
              <a:sym typeface="Arial"/>
            </a:endParaRPr>
          </a:p>
        </p:txBody>
      </p:sp>
      <p:sp>
        <p:nvSpPr>
          <p:cNvPr id="223" name="Google Shape;223;p6"/>
          <p:cNvSpPr txBox="1"/>
          <p:nvPr/>
        </p:nvSpPr>
        <p:spPr>
          <a:xfrm>
            <a:off x="7114252" y="2927843"/>
            <a:ext cx="4760422" cy="313928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380990" marR="0" lvl="0" indent="-380990"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Mutations observed in a sample </a:t>
            </a:r>
            <a:endParaRPr sz="2000" b="0" i="0" u="none" strike="noStrike" cap="none" dirty="0">
              <a:solidFill>
                <a:srgbClr val="000000"/>
              </a:solidFill>
              <a:latin typeface="Corbel" panose="020B0503020204020204" pitchFamily="34" charset="0"/>
              <a:sym typeface="Arial"/>
            </a:endParaRPr>
          </a:p>
          <a:p>
            <a:pPr marL="457200" marR="0" lvl="0" indent="0"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orbel" panose="020B0503020204020204" pitchFamily="34" charset="0"/>
              <a:ea typeface="Calibri"/>
              <a:cs typeface="Calibri"/>
              <a:sym typeface="Calibri"/>
            </a:endParaRPr>
          </a:p>
          <a:p>
            <a:pPr marL="380990" marR="0" lvl="0" indent="-380990" rtl="0">
              <a:lnSpc>
                <a:spcPct val="100000"/>
              </a:lnSpc>
              <a:spcBef>
                <a:spcPts val="0"/>
              </a:spcBef>
              <a:spcAft>
                <a:spcPts val="0"/>
              </a:spcAft>
              <a:buClr>
                <a:schemeClr val="dk1"/>
              </a:buClr>
              <a:buSzPts val="2400"/>
              <a:buFont typeface="Arial"/>
              <a:buChar char="•"/>
            </a:pPr>
            <a:r>
              <a:rPr lang="es-EC" sz="2000" b="1" i="0" u="none" strike="noStrike" cap="none" dirty="0">
                <a:solidFill>
                  <a:schemeClr val="tx1"/>
                </a:solidFill>
                <a:latin typeface="Corbel" panose="020B0503020204020204" pitchFamily="34" charset="0"/>
                <a:ea typeface="Calibri"/>
                <a:cs typeface="Calibri"/>
                <a:sym typeface="Calibri"/>
              </a:rPr>
              <a:t>Example: </a:t>
            </a:r>
            <a:r>
              <a:rPr lang="es-EC" sz="2000" b="0" i="0" u="none" strike="noStrike" cap="none" dirty="0">
                <a:solidFill>
                  <a:schemeClr val="tx1"/>
                </a:solidFill>
                <a:latin typeface="Corbel" panose="020B0503020204020204" pitchFamily="34" charset="0"/>
                <a:ea typeface="Calibri"/>
                <a:cs typeface="Calibri"/>
                <a:sym typeface="Calibri"/>
              </a:rPr>
              <a:t>Start/End position, classification, cell line, functional effect </a:t>
            </a:r>
            <a:endParaRPr sz="2000" b="0" i="0" u="none" strike="noStrike" cap="none" dirty="0">
              <a:solidFill>
                <a:schemeClr val="tx1"/>
              </a:solidFill>
              <a:latin typeface="Corbel" panose="020B0503020204020204" pitchFamily="34" charset="0"/>
              <a:sym typeface="Arial"/>
            </a:endParaRPr>
          </a:p>
          <a:p>
            <a:pPr marL="380990" marR="0" lvl="0" indent="-228590" rtl="0">
              <a:lnSpc>
                <a:spcPct val="100000"/>
              </a:lnSpc>
              <a:spcBef>
                <a:spcPts val="0"/>
              </a:spcBef>
              <a:spcAft>
                <a:spcPts val="0"/>
              </a:spcAft>
              <a:buClr>
                <a:schemeClr val="dk1"/>
              </a:buClr>
              <a:buSzPts val="2400"/>
              <a:buFont typeface="Arial"/>
              <a:buNone/>
            </a:pPr>
            <a:endParaRPr sz="2000" b="0" i="0" u="none" strike="noStrike" cap="none" dirty="0">
              <a:solidFill>
                <a:schemeClr val="tx1"/>
              </a:solidFill>
              <a:latin typeface="Corbel" panose="020B0503020204020204" pitchFamily="34" charset="0"/>
              <a:ea typeface="Calibri"/>
              <a:cs typeface="Calibri"/>
              <a:sym typeface="Calibri"/>
            </a:endParaRPr>
          </a:p>
          <a:p>
            <a:pPr marL="380990" marR="0" lvl="0" indent="-380990"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Wingdings" pitchFamily="2" charset="2"/>
              </a:rPr>
              <a:t> </a:t>
            </a:r>
            <a:r>
              <a:rPr lang="es-EC" sz="2000" b="0" i="0" u="none" strike="noStrike" cap="none" dirty="0">
                <a:solidFill>
                  <a:schemeClr val="dk1"/>
                </a:solidFill>
                <a:latin typeface="Corbel" panose="020B0503020204020204" pitchFamily="34" charset="0"/>
                <a:ea typeface="Calibri"/>
                <a:cs typeface="Calibri"/>
                <a:sym typeface="Calibri"/>
              </a:rPr>
              <a:t>Identify frequently mutated genes in gastric cancer cell lines</a:t>
            </a:r>
            <a:endParaRPr sz="2000" b="0" i="0" u="none" strike="noStrike" cap="none" dirty="0">
              <a:solidFill>
                <a:srgbClr val="000000"/>
              </a:solidFill>
              <a:latin typeface="Corbel" panose="020B0503020204020204" pitchFamily="34" charset="0"/>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p:txBody>
      </p:sp>
      <p:pic>
        <p:nvPicPr>
          <p:cNvPr id="224" name="Google Shape;224;p6"/>
          <p:cNvPicPr preferRelativeResize="0"/>
          <p:nvPr/>
        </p:nvPicPr>
        <p:blipFill rotWithShape="1">
          <a:blip r:embed="rId3">
            <a:alphaModFix/>
          </a:blip>
          <a:srcRect/>
          <a:stretch/>
        </p:blipFill>
        <p:spPr>
          <a:xfrm>
            <a:off x="3168816" y="4008866"/>
            <a:ext cx="2561387" cy="9772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24371fc270a_0_63"/>
          <p:cNvPicPr preferRelativeResize="0"/>
          <p:nvPr/>
        </p:nvPicPr>
        <p:blipFill rotWithShape="1">
          <a:blip r:embed="rId3">
            <a:alphaModFix/>
          </a:blip>
          <a:srcRect/>
          <a:stretch/>
        </p:blipFill>
        <p:spPr>
          <a:xfrm>
            <a:off x="2061732" y="1271725"/>
            <a:ext cx="8068535" cy="4938575"/>
          </a:xfrm>
          <a:prstGeom prst="rect">
            <a:avLst/>
          </a:prstGeom>
          <a:noFill/>
          <a:ln>
            <a:solidFill>
              <a:schemeClr val="tx1"/>
            </a:solidFill>
          </a:ln>
        </p:spPr>
      </p:pic>
      <p:sp>
        <p:nvSpPr>
          <p:cNvPr id="2" name="Google Shape;208;g24371fc270a_0_101">
            <a:extLst>
              <a:ext uri="{FF2B5EF4-FFF2-40B4-BE49-F238E27FC236}">
                <a16:creationId xmlns:a16="http://schemas.microsoft.com/office/drawing/2014/main" id="{5D138529-41B8-B9B9-A8A4-AE6E5072D5B4}"/>
              </a:ext>
            </a:extLst>
          </p:cNvPr>
          <p:cNvSpPr txBox="1"/>
          <p:nvPr/>
        </p:nvSpPr>
        <p:spPr>
          <a:xfrm>
            <a:off x="1957861" y="6210300"/>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10: </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4371fc270a_0_112"/>
          <p:cNvSpPr txBox="1"/>
          <p:nvPr/>
        </p:nvSpPr>
        <p:spPr>
          <a:xfrm>
            <a:off x="295764" y="3428998"/>
            <a:ext cx="5147122" cy="2359590"/>
          </a:xfrm>
          <a:prstGeom prst="rect">
            <a:avLst/>
          </a:prstGeom>
          <a:noFill/>
          <a:ln>
            <a:noFill/>
          </a:ln>
        </p:spPr>
        <p:txBody>
          <a:bodyPr spcFirstLastPara="1" wrap="square" lIns="91425" tIns="91425" rIns="91425" bIns="91425" anchor="t" anchorCtr="0">
            <a:spAutoFit/>
          </a:bodyPr>
          <a:lstStyle/>
          <a:p>
            <a:pPr marL="457200" marR="0" lvl="0" indent="-381000" algn="l" rtl="0">
              <a:lnSpc>
                <a:spcPct val="90000"/>
              </a:lnSpc>
              <a:spcBef>
                <a:spcPts val="1000"/>
              </a:spcBef>
              <a:spcAft>
                <a:spcPts val="0"/>
              </a:spcAft>
              <a:buClr>
                <a:schemeClr val="dk1"/>
              </a:buClr>
              <a:buSzPts val="2400"/>
              <a:buFont typeface="Calibri"/>
              <a:buChar char="●"/>
            </a:pPr>
            <a:r>
              <a:rPr lang="es-EC" sz="2000" b="0" i="0" u="none" strike="noStrike" cap="none" dirty="0">
                <a:solidFill>
                  <a:schemeClr val="dk1"/>
                </a:solidFill>
                <a:latin typeface="Corbel" panose="020B0503020204020204" pitchFamily="34" charset="0"/>
                <a:ea typeface="Calibri"/>
                <a:cs typeface="Calibri"/>
                <a:sym typeface="Calibri"/>
              </a:rPr>
              <a:t>Level of gene expression in cancer cell lines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endParaRPr lang="es-EC" sz="2000" b="1" i="0" u="sng"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r>
              <a:rPr lang="es-EC" sz="2000" b="1" i="0" u="sng" strike="noStrike" cap="none" dirty="0">
                <a:solidFill>
                  <a:schemeClr val="dk1"/>
                </a:solidFill>
                <a:latin typeface="Corbel" panose="020B0503020204020204" pitchFamily="34" charset="0"/>
                <a:ea typeface="Calibri"/>
                <a:cs typeface="Calibri"/>
                <a:sym typeface="Calibri"/>
              </a:rPr>
              <a:t>Heatmap:</a:t>
            </a:r>
            <a:r>
              <a:rPr lang="es-EC" sz="2000" b="0" i="0" u="none" strike="noStrike" cap="none" dirty="0">
                <a:solidFill>
                  <a:schemeClr val="dk1"/>
                </a:solidFill>
                <a:latin typeface="Corbel" panose="020B0503020204020204" pitchFamily="34" charset="0"/>
                <a:ea typeface="Calibri"/>
                <a:cs typeface="Calibri"/>
                <a:sym typeface="Calibri"/>
              </a:rPr>
              <a:t> To visualize the patterns of gene expression across gastric cell lines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rgbClr val="000000"/>
              </a:buClr>
              <a:buSzPts val="2400"/>
              <a:buFont typeface="Arial"/>
              <a:buNone/>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1" i="0" u="none" strike="noStrike" cap="none" dirty="0">
                <a:solidFill>
                  <a:schemeClr val="dk1"/>
                </a:solidFill>
                <a:latin typeface="Corbel" panose="020B0503020204020204" pitchFamily="34" charset="0"/>
                <a:ea typeface="Calibri"/>
                <a:cs typeface="Calibri"/>
                <a:sym typeface="Calibri"/>
              </a:rPr>
              <a:t> </a:t>
            </a:r>
            <a:r>
              <a:rPr lang="es-EC" sz="2000" b="0" i="0" u="none" strike="noStrike" cap="none" dirty="0">
                <a:solidFill>
                  <a:schemeClr val="dk1"/>
                </a:solidFill>
                <a:latin typeface="Corbel" panose="020B0503020204020204" pitchFamily="34" charset="0"/>
                <a:ea typeface="Calibri"/>
                <a:cs typeface="Calibri"/>
                <a:sym typeface="Calibri"/>
              </a:rPr>
              <a:t>identify potential targets for the drugs</a:t>
            </a:r>
            <a:endParaRPr sz="2000" b="0" i="0" u="none" strike="noStrike" cap="none" dirty="0">
              <a:solidFill>
                <a:schemeClr val="dk1"/>
              </a:solidFill>
              <a:latin typeface="Corbel" panose="020B0503020204020204" pitchFamily="34" charset="0"/>
              <a:ea typeface="Calibri"/>
              <a:cs typeface="Calibri"/>
              <a:sym typeface="Calibri"/>
            </a:endParaRPr>
          </a:p>
        </p:txBody>
      </p:sp>
      <p:sp>
        <p:nvSpPr>
          <p:cNvPr id="237" name="Google Shape;237;g24371fc270a_0_112"/>
          <p:cNvSpPr/>
          <p:nvPr/>
        </p:nvSpPr>
        <p:spPr>
          <a:xfrm>
            <a:off x="-209568" y="-358820"/>
            <a:ext cx="3078893" cy="3053845"/>
          </a:xfrm>
          <a:prstGeom prst="ellipse">
            <a:avLst/>
          </a:prstGeom>
          <a:solidFill>
            <a:srgbClr val="8DA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Prism.exp</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238" name="Google Shape;238;g24371fc270a_0_112"/>
          <p:cNvPicPr preferRelativeResize="0"/>
          <p:nvPr/>
        </p:nvPicPr>
        <p:blipFill rotWithShape="1">
          <a:blip r:embed="rId3">
            <a:alphaModFix/>
          </a:blip>
          <a:srcRect l="-981" t="-4296" r="-3844" b="-2721"/>
          <a:stretch/>
        </p:blipFill>
        <p:spPr>
          <a:xfrm>
            <a:off x="5419813" y="2023676"/>
            <a:ext cx="6476423" cy="3967075"/>
          </a:xfrm>
          <a:prstGeom prst="rect">
            <a:avLst/>
          </a:prstGeom>
          <a:noFill/>
          <a:ln>
            <a:solidFill>
              <a:schemeClr val="tx1"/>
            </a:solidFill>
          </a:ln>
        </p:spPr>
      </p:pic>
      <p:sp>
        <p:nvSpPr>
          <p:cNvPr id="239" name="Google Shape;239;g24371fc270a_0_112"/>
          <p:cNvSpPr txBox="1"/>
          <p:nvPr/>
        </p:nvSpPr>
        <p:spPr>
          <a:xfrm>
            <a:off x="5442886" y="1694679"/>
            <a:ext cx="195570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600" b="1" i="0" u="none" strike="noStrike" cap="none" dirty="0">
                <a:solidFill>
                  <a:srgbClr val="000000"/>
                </a:solidFill>
                <a:latin typeface="Corbel" panose="020B0503020204020204" pitchFamily="34" charset="0"/>
                <a:ea typeface="Calibri"/>
                <a:cs typeface="Calibri"/>
                <a:sym typeface="Calibri"/>
              </a:rPr>
              <a:t>Columns: Genes</a:t>
            </a:r>
            <a:endParaRPr sz="1600" b="1" i="0" u="none" strike="noStrike" cap="none" dirty="0">
              <a:solidFill>
                <a:srgbClr val="000000"/>
              </a:solidFill>
              <a:latin typeface="Corbel" panose="020B0503020204020204" pitchFamily="34" charset="0"/>
              <a:ea typeface="Calibri"/>
              <a:cs typeface="Calibri"/>
              <a:sym typeface="Calibri"/>
            </a:endParaRPr>
          </a:p>
        </p:txBody>
      </p:sp>
      <p:sp>
        <p:nvSpPr>
          <p:cNvPr id="2" name="Google Shape;208;g24371fc270a_0_101">
            <a:extLst>
              <a:ext uri="{FF2B5EF4-FFF2-40B4-BE49-F238E27FC236}">
                <a16:creationId xmlns:a16="http://schemas.microsoft.com/office/drawing/2014/main" id="{79EDF4C1-C245-9A40-40EB-CF8B1EB96C4E}"/>
              </a:ext>
            </a:extLst>
          </p:cNvPr>
          <p:cNvSpPr txBox="1"/>
          <p:nvPr/>
        </p:nvSpPr>
        <p:spPr>
          <a:xfrm>
            <a:off x="5419813" y="5990751"/>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11</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p:nvPr/>
        </p:nvSpPr>
        <p:spPr>
          <a:xfrm>
            <a:off x="-312146" y="-208495"/>
            <a:ext cx="2987944" cy="3058195"/>
          </a:xfrm>
          <a:prstGeom prst="ellipse">
            <a:avLst/>
          </a:prstGeom>
          <a:solidFill>
            <a:srgbClr val="A8ED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28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Prism.achilles </a:t>
            </a:r>
            <a:endParaRPr sz="2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245" name="Google Shape;245;p8"/>
          <p:cNvSpPr txBox="1"/>
          <p:nvPr/>
        </p:nvSpPr>
        <p:spPr>
          <a:xfrm>
            <a:off x="208285" y="3021900"/>
            <a:ext cx="5087615" cy="3318827"/>
          </a:xfrm>
          <a:prstGeom prst="rect">
            <a:avLst/>
          </a:prstGeom>
          <a:noFill/>
          <a:ln>
            <a:noFill/>
          </a:ln>
        </p:spPr>
        <p:txBody>
          <a:bodyPr spcFirstLastPara="1" wrap="square" lIns="91425" tIns="91425" rIns="91425" bIns="91425" anchor="t" anchorCtr="0">
            <a:spAutoFit/>
          </a:bodyPr>
          <a:lstStyle/>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Reflect the importance of a specific gene for the cell survival</a:t>
            </a: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1" i="0" u="sng" strike="noStrike" cap="none" dirty="0">
                <a:solidFill>
                  <a:schemeClr val="dk1"/>
                </a:solidFill>
                <a:latin typeface="Corbel" panose="020B0503020204020204" pitchFamily="34" charset="0"/>
                <a:ea typeface="Calibri"/>
                <a:cs typeface="Calibri"/>
                <a:sym typeface="Calibri"/>
              </a:rPr>
              <a:t>Density plot: </a:t>
            </a:r>
            <a:r>
              <a:rPr lang="es-EC" sz="2000" b="0" i="0" u="none" strike="noStrike" cap="none" dirty="0">
                <a:solidFill>
                  <a:schemeClr val="dk1"/>
                </a:solidFill>
                <a:latin typeface="Corbel" panose="020B0503020204020204" pitchFamily="34" charset="0"/>
                <a:ea typeface="Calibri"/>
                <a:cs typeface="Calibri"/>
                <a:sym typeface="Calibri"/>
              </a:rPr>
              <a:t>Visualization of the distribution of the proliferation scores dependent on gene knockdown</a:t>
            </a: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rgbClr val="000000"/>
              </a:buClr>
              <a:buSzPts val="2400"/>
              <a:buFont typeface="Arial" panose="020B0604020202020204" pitchFamily="34" charset="0"/>
              <a:buChar char="•"/>
            </a:pPr>
            <a:r>
              <a:rPr lang="es-EC" sz="2000" b="1" i="0" u="sng" strike="noStrike" cap="none" dirty="0">
                <a:solidFill>
                  <a:schemeClr val="dk1"/>
                </a:solidFill>
                <a:latin typeface="Corbel" panose="020B0503020204020204" pitchFamily="34" charset="0"/>
                <a:ea typeface="Calibri"/>
                <a:cs typeface="Calibri"/>
                <a:sym typeface="Calibri"/>
              </a:rPr>
              <a:t>Purpose:</a:t>
            </a:r>
            <a:r>
              <a:rPr lang="es-EC" sz="2000" b="1" i="0" u="none" strike="noStrike" cap="none" dirty="0">
                <a:solidFill>
                  <a:schemeClr val="dk1"/>
                </a:solidFill>
                <a:latin typeface="Corbel" panose="020B0503020204020204" pitchFamily="34" charset="0"/>
                <a:ea typeface="Calibri"/>
                <a:cs typeface="Calibri"/>
                <a:sym typeface="Calibri"/>
              </a:rPr>
              <a:t> </a:t>
            </a:r>
            <a:r>
              <a:rPr lang="es-EC" sz="2000" b="0" i="0" u="none" strike="noStrike" cap="none" dirty="0">
                <a:solidFill>
                  <a:schemeClr val="dk1"/>
                </a:solidFill>
                <a:latin typeface="Corbel" panose="020B0503020204020204" pitchFamily="34" charset="0"/>
                <a:ea typeface="Calibri"/>
                <a:cs typeface="Calibri"/>
                <a:sym typeface="Calibri"/>
              </a:rPr>
              <a:t>identify genes that are essential or non-essential for the cell survival</a:t>
            </a:r>
            <a:endParaRPr sz="2000" b="0" i="0" u="none" strike="noStrike" cap="none" dirty="0">
              <a:solidFill>
                <a:schemeClr val="dk1"/>
              </a:solidFill>
              <a:latin typeface="Corbel" panose="020B0503020204020204" pitchFamily="34" charset="0"/>
              <a:ea typeface="Calibri"/>
              <a:cs typeface="Calibri"/>
              <a:sym typeface="Calibri"/>
            </a:endParaRPr>
          </a:p>
        </p:txBody>
      </p:sp>
      <p:pic>
        <p:nvPicPr>
          <p:cNvPr id="246" name="Google Shape;246;p8"/>
          <p:cNvPicPr preferRelativeResize="0"/>
          <p:nvPr/>
        </p:nvPicPr>
        <p:blipFill rotWithShape="1">
          <a:blip r:embed="rId3">
            <a:alphaModFix/>
          </a:blip>
          <a:srcRect/>
          <a:stretch/>
        </p:blipFill>
        <p:spPr>
          <a:xfrm>
            <a:off x="5128041" y="1320602"/>
            <a:ext cx="6855674" cy="3642476"/>
          </a:xfrm>
          <a:prstGeom prst="rect">
            <a:avLst/>
          </a:prstGeom>
          <a:noFill/>
          <a:ln>
            <a:noFill/>
          </a:ln>
        </p:spPr>
      </p:pic>
      <p:sp>
        <p:nvSpPr>
          <p:cNvPr id="2" name="Google Shape;208;g24371fc270a_0_101">
            <a:extLst>
              <a:ext uri="{FF2B5EF4-FFF2-40B4-BE49-F238E27FC236}">
                <a16:creationId xmlns:a16="http://schemas.microsoft.com/office/drawing/2014/main" id="{F38F6E3A-1A9A-CDA6-1DA1-A9AB39F56C06}"/>
              </a:ext>
            </a:extLst>
          </p:cNvPr>
          <p:cNvSpPr txBox="1"/>
          <p:nvPr/>
        </p:nvSpPr>
        <p:spPr>
          <a:xfrm>
            <a:off x="5744416" y="4963078"/>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12</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1578534" y="545174"/>
            <a:ext cx="6963600" cy="596800"/>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1100"/>
              <a:buFont typeface="Calibri"/>
              <a:buNone/>
            </a:pPr>
            <a:r>
              <a:rPr lang="es-EC" b="1" dirty="0">
                <a:latin typeface="Corbel" panose="020B0503020204020204" pitchFamily="34" charset="0"/>
              </a:rPr>
              <a:t>Our Strategy</a:t>
            </a:r>
            <a:endParaRPr b="1" dirty="0">
              <a:latin typeface="Corbel" panose="020B0503020204020204" pitchFamily="34" charset="0"/>
            </a:endParaRPr>
          </a:p>
        </p:txBody>
      </p:sp>
      <p:grpSp>
        <p:nvGrpSpPr>
          <p:cNvPr id="252" name="Google Shape;252;p9"/>
          <p:cNvGrpSpPr/>
          <p:nvPr/>
        </p:nvGrpSpPr>
        <p:grpSpPr>
          <a:xfrm>
            <a:off x="455327" y="1334032"/>
            <a:ext cx="10892332" cy="2654704"/>
            <a:chOff x="242883" y="1287395"/>
            <a:chExt cx="8169249" cy="1991028"/>
          </a:xfrm>
        </p:grpSpPr>
        <p:sp>
          <p:nvSpPr>
            <p:cNvPr id="253" name="Google Shape;253;p9"/>
            <p:cNvSpPr/>
            <p:nvPr/>
          </p:nvSpPr>
          <p:spPr>
            <a:xfrm>
              <a:off x="2288306" y="1287395"/>
              <a:ext cx="1653861"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Analyse treatment response  </a:t>
              </a:r>
              <a:endParaRPr sz="1400" b="0" i="0" u="none" strike="noStrike" cap="none" dirty="0">
                <a:solidFill>
                  <a:srgbClr val="000000"/>
                </a:solidFill>
                <a:latin typeface="Corbel" panose="020B0503020204020204" pitchFamily="34" charset="0"/>
                <a:sym typeface="Arial"/>
              </a:endParaRPr>
            </a:p>
          </p:txBody>
        </p:sp>
        <p:sp>
          <p:nvSpPr>
            <p:cNvPr id="254" name="Google Shape;254;p9"/>
            <p:cNvSpPr/>
            <p:nvPr/>
          </p:nvSpPr>
          <p:spPr>
            <a:xfrm>
              <a:off x="242883" y="1287395"/>
              <a:ext cx="1653863" cy="765997"/>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Filter gastric cancer cell lines</a:t>
              </a:r>
              <a:endParaRPr sz="1800" b="0" i="0" u="none" strike="noStrike" cap="none" dirty="0">
                <a:solidFill>
                  <a:schemeClr val="lt1"/>
                </a:solidFill>
                <a:latin typeface="Corbel" panose="020B0503020204020204" pitchFamily="34" charset="0"/>
                <a:ea typeface="Roboto"/>
                <a:cs typeface="Roboto"/>
                <a:sym typeface="Roboto"/>
              </a:endParaRPr>
            </a:p>
          </p:txBody>
        </p:sp>
        <p:sp>
          <p:nvSpPr>
            <p:cNvPr id="255" name="Google Shape;255;p9"/>
            <p:cNvSpPr/>
            <p:nvPr/>
          </p:nvSpPr>
          <p:spPr>
            <a:xfrm>
              <a:off x="4333725" y="1287395"/>
              <a:ext cx="1843424"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Treatment property analysis</a:t>
              </a:r>
              <a:endParaRPr sz="1400" b="0" i="0" u="none" strike="noStrike" cap="none" dirty="0">
                <a:solidFill>
                  <a:srgbClr val="000000"/>
                </a:solidFill>
                <a:latin typeface="Corbel" panose="020B0503020204020204" pitchFamily="34" charset="0"/>
                <a:sym typeface="Arial"/>
              </a:endParaRPr>
            </a:p>
          </p:txBody>
        </p:sp>
        <p:sp>
          <p:nvSpPr>
            <p:cNvPr id="256" name="Google Shape;256;p9"/>
            <p:cNvSpPr/>
            <p:nvPr/>
          </p:nvSpPr>
          <p:spPr>
            <a:xfrm>
              <a:off x="6568707" y="1301802"/>
              <a:ext cx="1843425"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Group treatments based on properties  </a:t>
              </a:r>
              <a:endParaRPr sz="1400" b="0" i="0" u="none" strike="noStrike" cap="none" dirty="0">
                <a:solidFill>
                  <a:srgbClr val="000000"/>
                </a:solidFill>
                <a:latin typeface="Corbel" panose="020B0503020204020204" pitchFamily="34" charset="0"/>
                <a:sym typeface="Arial"/>
              </a:endParaRPr>
            </a:p>
          </p:txBody>
        </p:sp>
        <p:sp>
          <p:nvSpPr>
            <p:cNvPr id="257" name="Google Shape;257;p9"/>
            <p:cNvSpPr/>
            <p:nvPr/>
          </p:nvSpPr>
          <p:spPr>
            <a:xfrm>
              <a:off x="6568707" y="2512427"/>
              <a:ext cx="1843425" cy="765996"/>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Identify effective treatments for subtypes  </a:t>
              </a:r>
              <a:endParaRPr sz="1400" b="0" i="0" u="none" strike="noStrike" cap="none" dirty="0">
                <a:solidFill>
                  <a:srgbClr val="000000"/>
                </a:solidFill>
                <a:latin typeface="Corbel" panose="020B0503020204020204" pitchFamily="34" charset="0"/>
                <a:sym typeface="Arial"/>
              </a:endParaRPr>
            </a:p>
          </p:txBody>
        </p:sp>
        <p:sp>
          <p:nvSpPr>
            <p:cNvPr id="258" name="Google Shape;258;p9"/>
            <p:cNvSpPr/>
            <p:nvPr/>
          </p:nvSpPr>
          <p:spPr>
            <a:xfrm>
              <a:off x="4277569" y="2501043"/>
              <a:ext cx="1752614" cy="776854"/>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Validate findings</a:t>
              </a:r>
              <a:endParaRPr sz="1400" b="0" i="0" u="none" strike="noStrike" cap="none" dirty="0">
                <a:solidFill>
                  <a:srgbClr val="000000"/>
                </a:solidFill>
                <a:latin typeface="Corbel" panose="020B0503020204020204" pitchFamily="34" charset="0"/>
                <a:sym typeface="Arial"/>
              </a:endParaRPr>
            </a:p>
          </p:txBody>
        </p:sp>
        <p:sp>
          <p:nvSpPr>
            <p:cNvPr id="259" name="Google Shape;259;p9"/>
            <p:cNvSpPr/>
            <p:nvPr/>
          </p:nvSpPr>
          <p:spPr>
            <a:xfrm>
              <a:off x="2152746" y="2512480"/>
              <a:ext cx="1685700" cy="7659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Model of prediction</a:t>
              </a:r>
              <a:endParaRPr sz="1400" b="0" i="0" u="none" strike="noStrike" cap="none" dirty="0">
                <a:solidFill>
                  <a:schemeClr val="dk1"/>
                </a:solidFill>
                <a:latin typeface="Corbel" panose="020B0503020204020204" pitchFamily="34" charset="0"/>
                <a:sym typeface="Arial"/>
              </a:endParaRPr>
            </a:p>
          </p:txBody>
        </p:sp>
        <p:sp>
          <p:nvSpPr>
            <p:cNvPr id="260" name="Google Shape;260;p9"/>
            <p:cNvSpPr/>
            <p:nvPr/>
          </p:nvSpPr>
          <p:spPr>
            <a:xfrm>
              <a:off x="2018380"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1" name="Google Shape;261;p9"/>
            <p:cNvSpPr/>
            <p:nvPr/>
          </p:nvSpPr>
          <p:spPr>
            <a:xfrm>
              <a:off x="4039596" y="1593514"/>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9"/>
            <p:cNvSpPr/>
            <p:nvPr/>
          </p:nvSpPr>
          <p:spPr>
            <a:xfrm>
              <a:off x="6253942"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3" name="Google Shape;263;p9"/>
            <p:cNvSpPr/>
            <p:nvPr/>
          </p:nvSpPr>
          <p:spPr>
            <a:xfrm rot="5400000">
              <a:off x="7371432" y="2238142"/>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4" name="Google Shape;264;p9"/>
            <p:cNvSpPr/>
            <p:nvPr/>
          </p:nvSpPr>
          <p:spPr>
            <a:xfrm rot="10800000">
              <a:off x="6177149" y="2816727"/>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5" name="Google Shape;265;p9"/>
            <p:cNvSpPr/>
            <p:nvPr/>
          </p:nvSpPr>
          <p:spPr>
            <a:xfrm rot="10800000">
              <a:off x="3940187" y="2828089"/>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266" name="Google Shape;266;p9"/>
          <p:cNvSpPr/>
          <p:nvPr/>
        </p:nvSpPr>
        <p:spPr>
          <a:xfrm>
            <a:off x="249608" y="3411618"/>
            <a:ext cx="2457900" cy="2768800"/>
          </a:xfrm>
          <a:prstGeom prst="curvedRightArrow">
            <a:avLst>
              <a:gd name="adj1" fmla="val 25000"/>
              <a:gd name="adj2" fmla="val 52579"/>
              <a:gd name="adj3" fmla="val 25000"/>
            </a:avLst>
          </a:prstGeom>
          <a:solidFill>
            <a:srgbClr val="BCDBF5"/>
          </a:solidFill>
          <a:ln w="28575" cap="flat" cmpd="sng">
            <a:solidFill>
              <a:srgbClr val="C9C1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7" name="Google Shape;267;p9"/>
          <p:cNvSpPr/>
          <p:nvPr/>
        </p:nvSpPr>
        <p:spPr>
          <a:xfrm>
            <a:off x="3587225" y="4372150"/>
            <a:ext cx="7760100" cy="22653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400" b="1" i="0" strike="noStrike" cap="none" dirty="0">
                <a:solidFill>
                  <a:schemeClr val="dk1"/>
                </a:solidFill>
                <a:latin typeface="Corbel" panose="020B0503020204020204" pitchFamily="34" charset="0"/>
                <a:ea typeface="Roboto"/>
                <a:cs typeface="Roboto"/>
                <a:sym typeface="Roboto"/>
              </a:rPr>
              <a:t>Main objective: </a:t>
            </a:r>
            <a:endParaRPr sz="2400" b="1" i="0" strike="noStrike" cap="none" dirty="0">
              <a:solidFill>
                <a:schemeClr val="dk1"/>
              </a:solidFill>
              <a:latin typeface="Corbel" panose="020B0503020204020204" pitchFamily="34" charset="0"/>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endParaRPr sz="2400" b="1" u="sng" dirty="0">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r>
              <a:rPr lang="es-EC" sz="2400" b="1" i="0" u="none" strike="noStrike" cap="none" dirty="0">
                <a:solidFill>
                  <a:schemeClr val="dk1"/>
                </a:solidFill>
                <a:latin typeface="Corbel" panose="020B0503020204020204" pitchFamily="34" charset="0"/>
                <a:ea typeface="Roboto"/>
                <a:cs typeface="Roboto"/>
                <a:sym typeface="Roboto"/>
              </a:rPr>
              <a:t>Identifying potential cancer treatments with a partic</a:t>
            </a:r>
            <a:r>
              <a:rPr lang="es-EC" sz="2400" b="1" dirty="0">
                <a:solidFill>
                  <a:schemeClr val="dk1"/>
                </a:solidFill>
                <a:latin typeface="Corbel" panose="020B0503020204020204" pitchFamily="34" charset="0"/>
                <a:ea typeface="Roboto"/>
                <a:cs typeface="Roboto"/>
                <a:sym typeface="Roboto"/>
              </a:rPr>
              <a:t>ular focus on </a:t>
            </a:r>
            <a:r>
              <a:rPr lang="es-EC" sz="2400" b="1" i="0" u="none" strike="noStrike" cap="none" dirty="0">
                <a:solidFill>
                  <a:schemeClr val="dk1"/>
                </a:solidFill>
                <a:latin typeface="Corbel" panose="020B0503020204020204" pitchFamily="34" charset="0"/>
                <a:ea typeface="Roboto"/>
                <a:cs typeface="Roboto"/>
                <a:sym typeface="Roboto"/>
              </a:rPr>
              <a:t>gastric cancer </a:t>
            </a:r>
            <a:r>
              <a:rPr lang="es-EC" sz="2400" b="1" dirty="0">
                <a:solidFill>
                  <a:schemeClr val="dk1"/>
                </a:solidFill>
                <a:latin typeface="Corbel" panose="020B0503020204020204" pitchFamily="34" charset="0"/>
                <a:ea typeface="Roboto"/>
                <a:cs typeface="Roboto"/>
                <a:sym typeface="Roboto"/>
              </a:rPr>
              <a:t>a</a:t>
            </a:r>
            <a:r>
              <a:rPr lang="es-EC" sz="2400" b="1" i="0" u="none" strike="noStrike" cap="none" dirty="0">
                <a:solidFill>
                  <a:schemeClr val="dk1"/>
                </a:solidFill>
                <a:latin typeface="Corbel" panose="020B0503020204020204" pitchFamily="34" charset="0"/>
                <a:ea typeface="Roboto"/>
                <a:cs typeface="Roboto"/>
                <a:sym typeface="Roboto"/>
              </a:rPr>
              <a:t>nd grouping them into subgroups based on </a:t>
            </a:r>
            <a:r>
              <a:rPr lang="es-EC" sz="2400" b="1" dirty="0">
                <a:solidFill>
                  <a:schemeClr val="dk1"/>
                </a:solidFill>
                <a:latin typeface="Corbel" panose="020B0503020204020204" pitchFamily="34" charset="0"/>
                <a:ea typeface="Roboto"/>
                <a:cs typeface="Roboto"/>
                <a:sym typeface="Roboto"/>
              </a:rPr>
              <a:t>their </a:t>
            </a:r>
            <a:r>
              <a:rPr lang="es-EC" sz="2400" b="1" i="0" u="none" strike="noStrike" cap="none" dirty="0">
                <a:solidFill>
                  <a:schemeClr val="dk1"/>
                </a:solidFill>
                <a:latin typeface="Corbel" panose="020B0503020204020204" pitchFamily="34" charset="0"/>
                <a:ea typeface="Roboto"/>
                <a:cs typeface="Roboto"/>
                <a:sym typeface="Roboto"/>
              </a:rPr>
              <a:t>properties</a:t>
            </a:r>
            <a:endParaRPr sz="1400" b="0" i="0" u="none" strike="noStrike" cap="none" dirty="0">
              <a:solidFill>
                <a:srgbClr val="000000"/>
              </a:solidFill>
              <a:latin typeface="Corbel" panose="020B0503020204020204" pitchFamily="34" charset="0"/>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9"/>
          <p:cNvSpPr txBox="1">
            <a:spLocks noGrp="1"/>
          </p:cNvSpPr>
          <p:nvPr>
            <p:ph type="title"/>
          </p:nvPr>
        </p:nvSpPr>
        <p:spPr>
          <a:xfrm>
            <a:off x="116600" y="293299"/>
            <a:ext cx="3687304" cy="878972"/>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1100"/>
              <a:buFont typeface="Calibri"/>
              <a:buNone/>
            </a:pPr>
            <a:r>
              <a:rPr lang="es-ES" b="1" dirty="0">
                <a:latin typeface="Corbel" panose="020B0503020204020204" pitchFamily="34" charset="0"/>
              </a:rPr>
              <a:t>Timeline</a:t>
            </a:r>
            <a:endParaRPr b="1" dirty="0">
              <a:latin typeface="Corbel" panose="020B0503020204020204" pitchFamily="34" charset="0"/>
            </a:endParaRPr>
          </a:p>
        </p:txBody>
      </p:sp>
      <p:grpSp>
        <p:nvGrpSpPr>
          <p:cNvPr id="17" name="Grupo 16">
            <a:extLst>
              <a:ext uri="{FF2B5EF4-FFF2-40B4-BE49-F238E27FC236}">
                <a16:creationId xmlns:a16="http://schemas.microsoft.com/office/drawing/2014/main" id="{0B7F851C-81A1-2EF3-D892-929CB3A7BB8B}"/>
              </a:ext>
            </a:extLst>
          </p:cNvPr>
          <p:cNvGrpSpPr/>
          <p:nvPr/>
        </p:nvGrpSpPr>
        <p:grpSpPr>
          <a:xfrm>
            <a:off x="491902" y="1711984"/>
            <a:ext cx="10892333" cy="4359739"/>
            <a:chOff x="491902" y="1382800"/>
            <a:chExt cx="10892333" cy="4359739"/>
          </a:xfrm>
        </p:grpSpPr>
        <p:grpSp>
          <p:nvGrpSpPr>
            <p:cNvPr id="252" name="Google Shape;252;p9"/>
            <p:cNvGrpSpPr/>
            <p:nvPr/>
          </p:nvGrpSpPr>
          <p:grpSpPr>
            <a:xfrm>
              <a:off x="491903" y="1382800"/>
              <a:ext cx="10892332" cy="2669785"/>
              <a:chOff x="242883" y="1287395"/>
              <a:chExt cx="8169249" cy="2002339"/>
            </a:xfrm>
          </p:grpSpPr>
          <p:sp>
            <p:nvSpPr>
              <p:cNvPr id="253" name="Google Shape;253;p9"/>
              <p:cNvSpPr/>
              <p:nvPr/>
            </p:nvSpPr>
            <p:spPr>
              <a:xfrm>
                <a:off x="2288306" y="1287395"/>
                <a:ext cx="1653861"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dirty="0">
                    <a:solidFill>
                      <a:schemeClr val="dk1"/>
                    </a:solidFill>
                    <a:latin typeface="Corbel" panose="020B0503020204020204" pitchFamily="34" charset="0"/>
                    <a:ea typeface="Roboto"/>
                    <a:cs typeface="Roboto"/>
                    <a:sym typeface="Roboto"/>
                  </a:rPr>
                  <a:t>Project Proposal</a:t>
                </a:r>
                <a:endParaRPr lang="es-EC" sz="1400" b="0" i="0" u="none" strike="noStrike" cap="none" dirty="0">
                  <a:solidFill>
                    <a:srgbClr val="000000"/>
                  </a:solidFill>
                  <a:latin typeface="Corbel" panose="020B0503020204020204" pitchFamily="34" charset="0"/>
                  <a:sym typeface="Arial"/>
                </a:endParaRPr>
              </a:p>
            </p:txBody>
          </p:sp>
          <p:sp>
            <p:nvSpPr>
              <p:cNvPr id="254" name="Google Shape;254;p9"/>
              <p:cNvSpPr/>
              <p:nvPr/>
            </p:nvSpPr>
            <p:spPr>
              <a:xfrm>
                <a:off x="242883" y="1287395"/>
                <a:ext cx="1653863" cy="765997"/>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Filter gastric cancer cell lines</a:t>
                </a:r>
                <a:endParaRPr sz="1800" b="0" i="0" u="none" strike="noStrike" cap="none" dirty="0">
                  <a:solidFill>
                    <a:schemeClr val="lt1"/>
                  </a:solidFill>
                  <a:latin typeface="Corbel" panose="020B0503020204020204" pitchFamily="34" charset="0"/>
                  <a:ea typeface="Roboto"/>
                  <a:cs typeface="Roboto"/>
                  <a:sym typeface="Roboto"/>
                </a:endParaRPr>
              </a:p>
            </p:txBody>
          </p:sp>
          <p:sp>
            <p:nvSpPr>
              <p:cNvPr id="255" name="Google Shape;255;p9"/>
              <p:cNvSpPr/>
              <p:nvPr/>
            </p:nvSpPr>
            <p:spPr>
              <a:xfrm>
                <a:off x="4333725" y="1287395"/>
                <a:ext cx="1843424"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Analyse treatment response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lang="es-EC" sz="1400" b="0" i="0" u="none" strike="noStrike" cap="none" dirty="0">
                  <a:solidFill>
                    <a:srgbClr val="000000"/>
                  </a:solidFill>
                  <a:latin typeface="Corbel" panose="020B0503020204020204" pitchFamily="34" charset="0"/>
                  <a:sym typeface="Arial"/>
                </a:endParaRPr>
              </a:p>
            </p:txBody>
          </p:sp>
          <p:sp>
            <p:nvSpPr>
              <p:cNvPr id="256" name="Google Shape;256;p9"/>
              <p:cNvSpPr/>
              <p:nvPr/>
            </p:nvSpPr>
            <p:spPr>
              <a:xfrm>
                <a:off x="6568707" y="1301802"/>
                <a:ext cx="1843425" cy="765997"/>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S" sz="1400" b="0" i="0" u="none" strike="noStrike" cap="none" dirty="0">
                    <a:solidFill>
                      <a:srgbClr val="000000"/>
                    </a:solidFill>
                    <a:latin typeface="Corbel" panose="020B0503020204020204" pitchFamily="34" charset="0"/>
                    <a:sym typeface="Arial"/>
                  </a:rPr>
                  <a:t> </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Treatment property analysis</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algn="ctr">
                  <a:buSzPts val="1800"/>
                </a:pPr>
                <a:endParaRPr sz="1400" b="0" i="0" u="none" strike="noStrike" cap="none" dirty="0">
                  <a:solidFill>
                    <a:srgbClr val="000000"/>
                  </a:solidFill>
                  <a:latin typeface="Corbel" panose="020B0503020204020204" pitchFamily="34" charset="0"/>
                  <a:sym typeface="Arial"/>
                </a:endParaRPr>
              </a:p>
            </p:txBody>
          </p:sp>
          <p:sp>
            <p:nvSpPr>
              <p:cNvPr id="257" name="Google Shape;257;p9"/>
              <p:cNvSpPr/>
              <p:nvPr/>
            </p:nvSpPr>
            <p:spPr>
              <a:xfrm>
                <a:off x="6568707" y="2512427"/>
                <a:ext cx="1843425" cy="765996"/>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Group treatments based on properties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rgbClr val="000000"/>
                  </a:solidFill>
                  <a:latin typeface="Corbel" panose="020B0503020204020204" pitchFamily="34" charset="0"/>
                  <a:sym typeface="Arial"/>
                </a:endParaRPr>
              </a:p>
            </p:txBody>
          </p:sp>
          <p:sp>
            <p:nvSpPr>
              <p:cNvPr id="258" name="Google Shape;258;p9"/>
              <p:cNvSpPr/>
              <p:nvPr/>
            </p:nvSpPr>
            <p:spPr>
              <a:xfrm>
                <a:off x="4277569" y="2501043"/>
                <a:ext cx="1752614" cy="776854"/>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Identify effective treatments for subtypes  </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rgbClr val="000000"/>
                  </a:solidFill>
                  <a:latin typeface="Corbel" panose="020B0503020204020204" pitchFamily="34" charset="0"/>
                  <a:sym typeface="Arial"/>
                </a:endParaRPr>
              </a:p>
            </p:txBody>
          </p:sp>
          <p:sp>
            <p:nvSpPr>
              <p:cNvPr id="259" name="Google Shape;259;p9"/>
              <p:cNvSpPr/>
              <p:nvPr/>
            </p:nvSpPr>
            <p:spPr>
              <a:xfrm>
                <a:off x="2203045" y="2523834"/>
                <a:ext cx="1685700" cy="765900"/>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1800" b="1" i="0" u="none" strike="noStrike" kern="0" cap="none" spc="0" normalizeH="0" baseline="0" noProof="0" dirty="0">
                    <a:ln>
                      <a:noFill/>
                    </a:ln>
                    <a:solidFill>
                      <a:srgbClr val="000000"/>
                    </a:solidFill>
                    <a:effectLst/>
                    <a:uLnTx/>
                    <a:uFillTx/>
                    <a:latin typeface="Corbel" panose="020B0503020204020204" pitchFamily="34" charset="0"/>
                    <a:ea typeface="Roboto"/>
                    <a:cs typeface="Roboto"/>
                    <a:sym typeface="Roboto"/>
                  </a:rPr>
                  <a:t>Validate findings</a:t>
                </a:r>
                <a:endParaRPr kumimoji="0" lang="es-EC" sz="1400" b="0" i="0" u="none" strike="noStrike" kern="0" cap="none" spc="0" normalizeH="0" baseline="0" noProof="0" dirty="0">
                  <a:ln>
                    <a:noFill/>
                  </a:ln>
                  <a:solidFill>
                    <a:srgbClr val="000000"/>
                  </a:solidFill>
                  <a:effectLst/>
                  <a:uLnTx/>
                  <a:uFillTx/>
                  <a:latin typeface="Corbel" panose="020B0503020204020204" pitchFamily="34" charset="0"/>
                  <a:cs typeface="Arial"/>
                  <a:sym typeface="Arial"/>
                </a:endParaRPr>
              </a:p>
              <a:p>
                <a:pPr marL="0" marR="0" lvl="0" indent="0" algn="ctr" rtl="0">
                  <a:lnSpc>
                    <a:spcPct val="100000"/>
                  </a:lnSpc>
                  <a:spcBef>
                    <a:spcPts val="0"/>
                  </a:spcBef>
                  <a:spcAft>
                    <a:spcPts val="0"/>
                  </a:spcAft>
                  <a:buClr>
                    <a:schemeClr val="dk1"/>
                  </a:buClr>
                  <a:buSzPts val="1800"/>
                  <a:buFont typeface="Arial"/>
                  <a:buNone/>
                </a:pPr>
                <a:endParaRPr sz="1400" b="0" i="0" u="none" strike="noStrike" cap="none" dirty="0">
                  <a:solidFill>
                    <a:schemeClr val="dk1"/>
                  </a:solidFill>
                  <a:latin typeface="Corbel" panose="020B0503020204020204" pitchFamily="34" charset="0"/>
                  <a:sym typeface="Arial"/>
                </a:endParaRPr>
              </a:p>
            </p:txBody>
          </p:sp>
          <p:sp>
            <p:nvSpPr>
              <p:cNvPr id="260" name="Google Shape;260;p9"/>
              <p:cNvSpPr/>
              <p:nvPr/>
            </p:nvSpPr>
            <p:spPr>
              <a:xfrm>
                <a:off x="2018380"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1" name="Google Shape;261;p9"/>
              <p:cNvSpPr/>
              <p:nvPr/>
            </p:nvSpPr>
            <p:spPr>
              <a:xfrm>
                <a:off x="4039596" y="1593514"/>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9"/>
              <p:cNvSpPr/>
              <p:nvPr/>
            </p:nvSpPr>
            <p:spPr>
              <a:xfrm>
                <a:off x="6253942" y="1591698"/>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3" name="Google Shape;263;p9"/>
              <p:cNvSpPr/>
              <p:nvPr/>
            </p:nvSpPr>
            <p:spPr>
              <a:xfrm rot="5400000">
                <a:off x="7371432" y="2238142"/>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4" name="Google Shape;264;p9"/>
              <p:cNvSpPr/>
              <p:nvPr/>
            </p:nvSpPr>
            <p:spPr>
              <a:xfrm rot="10800000">
                <a:off x="6177149" y="2816727"/>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265" name="Google Shape;265;p9"/>
              <p:cNvSpPr/>
              <p:nvPr/>
            </p:nvSpPr>
            <p:spPr>
              <a:xfrm rot="10800000">
                <a:off x="3940187" y="2828089"/>
                <a:ext cx="237972" cy="157389"/>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9" name="Google Shape;254;p9">
              <a:extLst>
                <a:ext uri="{FF2B5EF4-FFF2-40B4-BE49-F238E27FC236}">
                  <a16:creationId xmlns:a16="http://schemas.microsoft.com/office/drawing/2014/main" id="{9FA5B469-9912-E4EE-C8B6-142E0EF88246}"/>
                </a:ext>
              </a:extLst>
            </p:cNvPr>
            <p:cNvSpPr/>
            <p:nvPr/>
          </p:nvSpPr>
          <p:spPr>
            <a:xfrm>
              <a:off x="491903" y="3008234"/>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Model of prediction</a:t>
              </a:r>
              <a:endParaRPr lang="es-EC" sz="1400" b="0" i="0" u="none" strike="noStrike" cap="none" dirty="0">
                <a:solidFill>
                  <a:schemeClr val="dk1"/>
                </a:solidFill>
                <a:latin typeface="Corbel" panose="020B0503020204020204" pitchFamily="34" charset="0"/>
                <a:sym typeface="Arial"/>
              </a:endParaRPr>
            </a:p>
          </p:txBody>
        </p:sp>
        <p:sp>
          <p:nvSpPr>
            <p:cNvPr id="10" name="Google Shape;254;p9">
              <a:extLst>
                <a:ext uri="{FF2B5EF4-FFF2-40B4-BE49-F238E27FC236}">
                  <a16:creationId xmlns:a16="http://schemas.microsoft.com/office/drawing/2014/main" id="{542B345E-4D73-894E-651A-DE20355799A6}"/>
                </a:ext>
              </a:extLst>
            </p:cNvPr>
            <p:cNvSpPr/>
            <p:nvPr/>
          </p:nvSpPr>
          <p:spPr>
            <a:xfrm>
              <a:off x="491902" y="4721210"/>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dirty="0">
                  <a:solidFill>
                    <a:schemeClr val="dk1"/>
                  </a:solidFill>
                  <a:latin typeface="Corbel" panose="020B0503020204020204" pitchFamily="34" charset="0"/>
                  <a:ea typeface="Roboto"/>
                  <a:cs typeface="Roboto"/>
                  <a:sym typeface="Roboto"/>
                </a:rPr>
                <a:t>Report and Presentation</a:t>
              </a:r>
              <a:endParaRPr lang="es-EC" sz="1400" b="0" i="0" u="none" strike="noStrike" cap="none" dirty="0">
                <a:solidFill>
                  <a:schemeClr val="dk1"/>
                </a:solidFill>
                <a:latin typeface="Corbel" panose="020B0503020204020204" pitchFamily="34" charset="0"/>
                <a:sym typeface="Arial"/>
              </a:endParaRPr>
            </a:p>
          </p:txBody>
        </p:sp>
        <p:sp>
          <p:nvSpPr>
            <p:cNvPr id="12" name="Google Shape;254;p9">
              <a:extLst>
                <a:ext uri="{FF2B5EF4-FFF2-40B4-BE49-F238E27FC236}">
                  <a16:creationId xmlns:a16="http://schemas.microsoft.com/office/drawing/2014/main" id="{2FF2D17F-AF9E-DCAE-D44F-558747C3DA0B}"/>
                </a:ext>
              </a:extLst>
            </p:cNvPr>
            <p:cNvSpPr/>
            <p:nvPr/>
          </p:nvSpPr>
          <p:spPr>
            <a:xfrm>
              <a:off x="3080836" y="4721210"/>
              <a:ext cx="2205151" cy="1021329"/>
            </a:xfrm>
            <a:prstGeom prst="roundRect">
              <a:avLst>
                <a:gd name="adj" fmla="val 15918"/>
              </a:avLst>
            </a:prstGeom>
            <a:solidFill>
              <a:srgbClr val="C9C1D7"/>
            </a:solidFill>
            <a:ln w="9525" cap="flat" cmpd="sng">
              <a:solidFill>
                <a:srgbClr val="DBDBDB"/>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s-EC" sz="1800" b="1" dirty="0">
                  <a:solidFill>
                    <a:schemeClr val="dk1"/>
                  </a:solidFill>
                  <a:latin typeface="Corbel" panose="020B0503020204020204" pitchFamily="34" charset="0"/>
                  <a:ea typeface="Roboto"/>
                  <a:cs typeface="Roboto"/>
                  <a:sym typeface="Roboto"/>
                </a:rPr>
                <a:t>Final Presentation</a:t>
              </a:r>
              <a:endParaRPr lang="es-EC" sz="1400" b="0" i="0" u="none" strike="noStrike" cap="none" dirty="0">
                <a:solidFill>
                  <a:schemeClr val="dk1"/>
                </a:solidFill>
                <a:latin typeface="Corbel" panose="020B0503020204020204" pitchFamily="34" charset="0"/>
                <a:sym typeface="Arial"/>
              </a:endParaRPr>
            </a:p>
          </p:txBody>
        </p:sp>
        <p:sp>
          <p:nvSpPr>
            <p:cNvPr id="13" name="Google Shape;265;p9">
              <a:extLst>
                <a:ext uri="{FF2B5EF4-FFF2-40B4-BE49-F238E27FC236}">
                  <a16:creationId xmlns:a16="http://schemas.microsoft.com/office/drawing/2014/main" id="{0AFC1786-19DC-CDD0-6F5D-59C89FB5060E}"/>
                </a:ext>
              </a:extLst>
            </p:cNvPr>
            <p:cNvSpPr/>
            <p:nvPr/>
          </p:nvSpPr>
          <p:spPr>
            <a:xfrm rot="10800000">
              <a:off x="2709072" y="3477768"/>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4" name="Google Shape;263;p9">
              <a:extLst>
                <a:ext uri="{FF2B5EF4-FFF2-40B4-BE49-F238E27FC236}">
                  <a16:creationId xmlns:a16="http://schemas.microsoft.com/office/drawing/2014/main" id="{5F418D97-6C15-84C2-63BA-62F1031F6673}"/>
                </a:ext>
              </a:extLst>
            </p:cNvPr>
            <p:cNvSpPr/>
            <p:nvPr/>
          </p:nvSpPr>
          <p:spPr>
            <a:xfrm rot="5400000">
              <a:off x="1510916" y="4370094"/>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5" name="Google Shape;260;p9">
              <a:extLst>
                <a:ext uri="{FF2B5EF4-FFF2-40B4-BE49-F238E27FC236}">
                  <a16:creationId xmlns:a16="http://schemas.microsoft.com/office/drawing/2014/main" id="{4A7122FA-610B-A49D-6D7E-AC3E76523B41}"/>
                </a:ext>
              </a:extLst>
            </p:cNvPr>
            <p:cNvSpPr/>
            <p:nvPr/>
          </p:nvSpPr>
          <p:spPr>
            <a:xfrm>
              <a:off x="2736904" y="5126948"/>
              <a:ext cx="317296" cy="209852"/>
            </a:xfrm>
            <a:prstGeom prst="rightArrow">
              <a:avLst>
                <a:gd name="adj1" fmla="val 50000"/>
                <a:gd name="adj2" fmla="val 50000"/>
              </a:avLst>
            </a:prstGeom>
            <a:solidFill>
              <a:srgbClr val="BCDBF5"/>
            </a:solidFill>
            <a:ln w="12700" cap="flat" cmpd="sng">
              <a:solidFill>
                <a:srgbClr val="BCDB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18" name="Google Shape;282;p22">
            <a:extLst>
              <a:ext uri="{FF2B5EF4-FFF2-40B4-BE49-F238E27FC236}">
                <a16:creationId xmlns:a16="http://schemas.microsoft.com/office/drawing/2014/main" id="{B9AD8900-2ECC-48CB-2FDA-6BCB8F0ECFAE}"/>
              </a:ext>
            </a:extLst>
          </p:cNvPr>
          <p:cNvSpPr txBox="1"/>
          <p:nvPr/>
        </p:nvSpPr>
        <p:spPr>
          <a:xfrm>
            <a:off x="3219134" y="1380958"/>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0</a:t>
            </a:r>
            <a:endParaRPr b="1" dirty="0">
              <a:latin typeface="Corbel" panose="020B0503020204020204" pitchFamily="34" charset="0"/>
            </a:endParaRPr>
          </a:p>
        </p:txBody>
      </p:sp>
      <p:sp>
        <p:nvSpPr>
          <p:cNvPr id="19" name="Google Shape;283;p22">
            <a:extLst>
              <a:ext uri="{FF2B5EF4-FFF2-40B4-BE49-F238E27FC236}">
                <a16:creationId xmlns:a16="http://schemas.microsoft.com/office/drawing/2014/main" id="{52187200-4A7C-5BE3-11AB-FCF44032DBA9}"/>
              </a:ext>
            </a:extLst>
          </p:cNvPr>
          <p:cNvSpPr txBox="1"/>
          <p:nvPr/>
        </p:nvSpPr>
        <p:spPr>
          <a:xfrm>
            <a:off x="5946359" y="1404207"/>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1</a:t>
            </a:r>
            <a:endParaRPr b="1" dirty="0">
              <a:latin typeface="Corbel" panose="020B0503020204020204" pitchFamily="34" charset="0"/>
            </a:endParaRPr>
          </a:p>
        </p:txBody>
      </p:sp>
      <p:sp>
        <p:nvSpPr>
          <p:cNvPr id="20" name="Google Shape;284;p22">
            <a:extLst>
              <a:ext uri="{FF2B5EF4-FFF2-40B4-BE49-F238E27FC236}">
                <a16:creationId xmlns:a16="http://schemas.microsoft.com/office/drawing/2014/main" id="{FE84399D-A19A-038E-A35E-368C4D887869}"/>
              </a:ext>
            </a:extLst>
          </p:cNvPr>
          <p:cNvSpPr txBox="1"/>
          <p:nvPr/>
        </p:nvSpPr>
        <p:spPr>
          <a:xfrm>
            <a:off x="8926335" y="1423416"/>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2-3</a:t>
            </a:r>
            <a:endParaRPr b="1" dirty="0">
              <a:latin typeface="Corbel" panose="020B0503020204020204" pitchFamily="34" charset="0"/>
            </a:endParaRPr>
          </a:p>
        </p:txBody>
      </p:sp>
      <p:sp>
        <p:nvSpPr>
          <p:cNvPr id="21" name="Google Shape;288;p22">
            <a:extLst>
              <a:ext uri="{FF2B5EF4-FFF2-40B4-BE49-F238E27FC236}">
                <a16:creationId xmlns:a16="http://schemas.microsoft.com/office/drawing/2014/main" id="{9AEF24D3-B47E-8AE6-6C91-43CFD1E1AC5B}"/>
              </a:ext>
            </a:extLst>
          </p:cNvPr>
          <p:cNvSpPr txBox="1"/>
          <p:nvPr/>
        </p:nvSpPr>
        <p:spPr>
          <a:xfrm>
            <a:off x="403998" y="3029641"/>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7</a:t>
            </a:r>
            <a:endParaRPr b="1" dirty="0">
              <a:latin typeface="Corbel" panose="020B0503020204020204" pitchFamily="34" charset="0"/>
            </a:endParaRPr>
          </a:p>
        </p:txBody>
      </p:sp>
      <p:sp>
        <p:nvSpPr>
          <p:cNvPr id="24" name="Google Shape;285;p22">
            <a:extLst>
              <a:ext uri="{FF2B5EF4-FFF2-40B4-BE49-F238E27FC236}">
                <a16:creationId xmlns:a16="http://schemas.microsoft.com/office/drawing/2014/main" id="{9DE8BF10-EBE6-6711-1A5A-0AAA8EAC4CC7}"/>
              </a:ext>
            </a:extLst>
          </p:cNvPr>
          <p:cNvSpPr txBox="1"/>
          <p:nvPr/>
        </p:nvSpPr>
        <p:spPr>
          <a:xfrm>
            <a:off x="8889717" y="3041678"/>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4</a:t>
            </a:r>
            <a:endParaRPr b="1" dirty="0">
              <a:latin typeface="Corbel" panose="020B0503020204020204" pitchFamily="34" charset="0"/>
            </a:endParaRPr>
          </a:p>
        </p:txBody>
      </p:sp>
      <p:sp>
        <p:nvSpPr>
          <p:cNvPr id="25" name="Google Shape;286;p22">
            <a:extLst>
              <a:ext uri="{FF2B5EF4-FFF2-40B4-BE49-F238E27FC236}">
                <a16:creationId xmlns:a16="http://schemas.microsoft.com/office/drawing/2014/main" id="{3060E4A5-0094-D66F-BFB9-D75DA983482B}"/>
              </a:ext>
            </a:extLst>
          </p:cNvPr>
          <p:cNvSpPr txBox="1"/>
          <p:nvPr/>
        </p:nvSpPr>
        <p:spPr>
          <a:xfrm>
            <a:off x="5871483" y="3022404"/>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5</a:t>
            </a:r>
            <a:endParaRPr b="1" dirty="0">
              <a:latin typeface="Corbel" panose="020B0503020204020204" pitchFamily="34" charset="0"/>
            </a:endParaRPr>
          </a:p>
        </p:txBody>
      </p:sp>
      <p:sp>
        <p:nvSpPr>
          <p:cNvPr id="26" name="Google Shape;287;p22">
            <a:extLst>
              <a:ext uri="{FF2B5EF4-FFF2-40B4-BE49-F238E27FC236}">
                <a16:creationId xmlns:a16="http://schemas.microsoft.com/office/drawing/2014/main" id="{5740A51B-83F6-B067-73BF-1C8448418A4F}"/>
              </a:ext>
            </a:extLst>
          </p:cNvPr>
          <p:cNvSpPr txBox="1"/>
          <p:nvPr/>
        </p:nvSpPr>
        <p:spPr>
          <a:xfrm>
            <a:off x="3063101" y="3046633"/>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5-6</a:t>
            </a:r>
            <a:endParaRPr b="1" dirty="0">
              <a:latin typeface="Corbel" panose="020B0503020204020204" pitchFamily="34" charset="0"/>
            </a:endParaRPr>
          </a:p>
        </p:txBody>
      </p:sp>
      <p:sp>
        <p:nvSpPr>
          <p:cNvPr id="27" name="Google Shape;290;p22">
            <a:extLst>
              <a:ext uri="{FF2B5EF4-FFF2-40B4-BE49-F238E27FC236}">
                <a16:creationId xmlns:a16="http://schemas.microsoft.com/office/drawing/2014/main" id="{D759D2B9-9C45-E7DE-4B64-998467A15158}"/>
              </a:ext>
            </a:extLst>
          </p:cNvPr>
          <p:cNvSpPr txBox="1"/>
          <p:nvPr/>
        </p:nvSpPr>
        <p:spPr>
          <a:xfrm>
            <a:off x="491902" y="4742617"/>
            <a:ext cx="137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8  </a:t>
            </a:r>
            <a:endParaRPr b="1" dirty="0">
              <a:latin typeface="Corbel" panose="020B0503020204020204" pitchFamily="34" charset="0"/>
            </a:endParaRPr>
          </a:p>
        </p:txBody>
      </p:sp>
      <p:sp>
        <p:nvSpPr>
          <p:cNvPr id="28" name="Google Shape;292;p22">
            <a:extLst>
              <a:ext uri="{FF2B5EF4-FFF2-40B4-BE49-F238E27FC236}">
                <a16:creationId xmlns:a16="http://schemas.microsoft.com/office/drawing/2014/main" id="{3C0A2458-B46D-0404-9B9F-F57436148D38}"/>
              </a:ext>
            </a:extLst>
          </p:cNvPr>
          <p:cNvSpPr txBox="1"/>
          <p:nvPr/>
        </p:nvSpPr>
        <p:spPr>
          <a:xfrm>
            <a:off x="3063101" y="4738985"/>
            <a:ext cx="1785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C" sz="1400" b="1" i="0" u="none" strike="noStrike" cap="none" dirty="0">
                <a:solidFill>
                  <a:srgbClr val="000000"/>
                </a:solidFill>
                <a:latin typeface="Corbel" panose="020B0503020204020204" pitchFamily="34" charset="0"/>
                <a:sym typeface="Arial"/>
              </a:rPr>
              <a:t>Week 9: 19.07.23  </a:t>
            </a:r>
            <a:endParaRPr b="1" dirty="0">
              <a:latin typeface="Corbel" panose="020B0503020204020204" pitchFamily="34" charset="0"/>
            </a:endParaRPr>
          </a:p>
        </p:txBody>
      </p:sp>
      <p:pic>
        <p:nvPicPr>
          <p:cNvPr id="30" name="Gráfico 29" descr="Marca de verificación">
            <a:extLst>
              <a:ext uri="{FF2B5EF4-FFF2-40B4-BE49-F238E27FC236}">
                <a16:creationId xmlns:a16="http://schemas.microsoft.com/office/drawing/2014/main" id="{7CCFB192-796D-24A6-1363-91E30F633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585" y="1629843"/>
            <a:ext cx="1207141" cy="1207141"/>
          </a:xfrm>
          <a:prstGeom prst="rect">
            <a:avLst/>
          </a:prstGeom>
        </p:spPr>
      </p:pic>
    </p:spTree>
    <p:extLst>
      <p:ext uri="{BB962C8B-B14F-4D97-AF65-F5344CB8AC3E}">
        <p14:creationId xmlns:p14="http://schemas.microsoft.com/office/powerpoint/2010/main" val="894228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301" name="Google Shape;301;g24371fc270a_0_84"/>
          <p:cNvPicPr preferRelativeResize="0"/>
          <p:nvPr/>
        </p:nvPicPr>
        <p:blipFill>
          <a:blip r:embed="rId3">
            <a:alphaModFix/>
          </a:blip>
          <a:stretch>
            <a:fillRect/>
          </a:stretch>
        </p:blipFill>
        <p:spPr>
          <a:xfrm>
            <a:off x="6475969" y="2431916"/>
            <a:ext cx="5542042" cy="3521411"/>
          </a:xfrm>
          <a:prstGeom prst="rect">
            <a:avLst/>
          </a:prstGeom>
          <a:noFill/>
          <a:ln>
            <a:solidFill>
              <a:schemeClr val="tx1"/>
            </a:solidFill>
          </a:ln>
        </p:spPr>
      </p:pic>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8DDFEA">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98" name="Google Shape;298;g24371fc270a_0_84"/>
          <p:cNvSpPr txBox="1"/>
          <p:nvPr/>
        </p:nvSpPr>
        <p:spPr>
          <a:xfrm>
            <a:off x="970113" y="1743725"/>
            <a:ext cx="5125887" cy="63401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000" b="1" i="0" u="sng"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1" i="0" u="none" strike="noStrike" cap="none" dirty="0">
                <a:solidFill>
                  <a:srgbClr val="000000"/>
                </a:solidFill>
                <a:latin typeface="Corbel" panose="020B0503020204020204" pitchFamily="34" charset="0"/>
                <a:ea typeface="Calibri"/>
                <a:cs typeface="Calibri"/>
                <a:sym typeface="Calibri"/>
              </a:rPr>
              <a:t>Referring to our project:</a:t>
            </a:r>
            <a:endParaRPr sz="2000" b="1"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Drug response of cancer cell lines (</a:t>
            </a:r>
            <a:r>
              <a:rPr lang="es-EC" sz="2000" b="0" i="1" u="none" strike="noStrike" cap="none" dirty="0">
                <a:solidFill>
                  <a:srgbClr val="000000"/>
                </a:solidFill>
                <a:latin typeface="Corbel" panose="020B0503020204020204" pitchFamily="34" charset="0"/>
                <a:ea typeface="Calibri"/>
                <a:cs typeface="Calibri"/>
                <a:sym typeface="Calibri"/>
              </a:rPr>
              <a:t>prism</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Gene expression (</a:t>
            </a:r>
            <a:r>
              <a:rPr lang="es-EC" sz="2000" b="0" i="1" u="none" strike="noStrike" cap="none" dirty="0">
                <a:solidFill>
                  <a:srgbClr val="000000"/>
                </a:solidFill>
                <a:latin typeface="Corbel" panose="020B0503020204020204" pitchFamily="34" charset="0"/>
                <a:ea typeface="Calibri"/>
                <a:cs typeface="Calibri"/>
                <a:sym typeface="Calibri"/>
              </a:rPr>
              <a:t>prism.exp</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s-EC" sz="2000" b="0" i="0" u="none" strike="noStrike" cap="none" dirty="0">
                <a:solidFill>
                  <a:srgbClr val="000000"/>
                </a:solidFill>
                <a:latin typeface="Corbel" panose="020B0503020204020204" pitchFamily="34" charset="0"/>
                <a:ea typeface="Calibri"/>
                <a:cs typeface="Calibri"/>
                <a:sym typeface="Calibri"/>
              </a:rPr>
              <a:t>Importance of the genes for the cell survival (</a:t>
            </a:r>
            <a:r>
              <a:rPr lang="es-EC" sz="2000" b="0" i="1" u="none" strike="noStrike" cap="none" dirty="0">
                <a:solidFill>
                  <a:srgbClr val="000000"/>
                </a:solidFill>
                <a:latin typeface="Corbel" panose="020B0503020204020204" pitchFamily="34" charset="0"/>
                <a:ea typeface="Calibri"/>
                <a:cs typeface="Calibri"/>
                <a:sym typeface="Calibri"/>
              </a:rPr>
              <a:t>prism.achilles</a:t>
            </a:r>
            <a:r>
              <a:rPr lang="es-EC" sz="2000" b="0" i="0" u="none" strike="noStrike" cap="none" dirty="0">
                <a:solidFill>
                  <a:srgbClr val="000000"/>
                </a:solidFill>
                <a:latin typeface="Corbel" panose="020B0503020204020204" pitchFamily="34" charset="0"/>
                <a:ea typeface="Calibri"/>
                <a:cs typeface="Calibri"/>
                <a:sym typeface="Calibri"/>
              </a:rPr>
              <a:t>)</a:t>
            </a:r>
            <a:endParaRPr sz="2000" b="0"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lang="es-EC" sz="2000" b="1" i="0" u="none" strike="noStrike" cap="none" dirty="0">
              <a:solidFill>
                <a:srgbClr val="000000"/>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000" b="1" i="0" u="none" strike="noStrike" cap="none" dirty="0">
                <a:solidFill>
                  <a:srgbClr val="000000"/>
                </a:solidFill>
                <a:latin typeface="Corbel" panose="020B0503020204020204" pitchFamily="34" charset="0"/>
                <a:ea typeface="Calibri"/>
                <a:cs typeface="Calibri"/>
                <a:sym typeface="Calibri"/>
              </a:rPr>
              <a:t>Purpose:</a:t>
            </a:r>
            <a:r>
              <a:rPr lang="es-EC" sz="2000" b="0" i="0" u="none" strike="noStrike" cap="none" dirty="0">
                <a:solidFill>
                  <a:srgbClr val="000000"/>
                </a:solidFill>
                <a:latin typeface="Corbel" panose="020B0503020204020204" pitchFamily="34" charset="0"/>
                <a:ea typeface="Calibri"/>
                <a:cs typeface="Calibri"/>
                <a:sym typeface="Calibri"/>
              </a:rPr>
              <a:t> </a:t>
            </a:r>
            <a:endParaRPr sz="2000" b="0" i="0" u="none" strike="noStrike" cap="none" dirty="0">
              <a:solidFill>
                <a:srgbClr val="000000"/>
              </a:solidFill>
              <a:latin typeface="Corbel" panose="020B0503020204020204" pitchFamily="34" charset="0"/>
              <a:ea typeface="Calibri"/>
              <a:cs typeface="Calibri"/>
              <a:sym typeface="Calibri"/>
            </a:endParaRP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→data reduction</a:t>
            </a:r>
            <a:endParaRPr sz="2000" b="1" dirty="0">
              <a:solidFill>
                <a:schemeClr val="dk1"/>
              </a:solidFill>
              <a:latin typeface="Corbel" panose="020B0503020204020204" pitchFamily="34" charset="0"/>
              <a:ea typeface="Calibri"/>
              <a:cs typeface="Calibri"/>
              <a:sym typeface="Calibri"/>
            </a:endParaRP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→identify important factors</a:t>
            </a:r>
          </a:p>
          <a:p>
            <a:pPr marL="0" lvl="0" indent="0" algn="l" rtl="0">
              <a:spcBef>
                <a:spcPts val="0"/>
              </a:spcBef>
              <a:spcAft>
                <a:spcPts val="0"/>
              </a:spcAft>
              <a:buClr>
                <a:schemeClr val="dk1"/>
              </a:buClr>
              <a:buSzPts val="1100"/>
              <a:buFont typeface="Arial"/>
              <a:buNone/>
            </a:pPr>
            <a:r>
              <a:rPr lang="es-EC" sz="2000" b="1" dirty="0">
                <a:solidFill>
                  <a:schemeClr val="dk1"/>
                </a:solidFill>
                <a:latin typeface="Corbel" panose="020B0503020204020204" pitchFamily="34" charset="0"/>
                <a:ea typeface="Calibri"/>
                <a:cs typeface="Calibri"/>
                <a:sym typeface="Calibri"/>
              </a:rPr>
              <a:t>→ identify drugs with similarities </a:t>
            </a:r>
            <a:endParaRPr sz="2000" dirty="0">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endParaRPr sz="2600" b="1" i="0" u="sng" strike="noStrike" cap="none" dirty="0">
              <a:solidFill>
                <a:srgbClr val="000000"/>
              </a:solidFill>
              <a:latin typeface="Calibri"/>
              <a:ea typeface="Calibri"/>
              <a:cs typeface="Calibri"/>
              <a:sym typeface="Calibri"/>
            </a:endParaRP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9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PCA</a:t>
            </a:r>
          </a:p>
          <a:p>
            <a:pPr marL="0" marR="0" lvl="0" indent="0" algn="ctr" rtl="0">
              <a:lnSpc>
                <a:spcPct val="100000"/>
              </a:lnSpc>
              <a:spcBef>
                <a:spcPts val="0"/>
              </a:spcBef>
              <a:spcAft>
                <a:spcPts val="0"/>
              </a:spcAft>
              <a:buClr>
                <a:srgbClr val="000000"/>
              </a:buClr>
              <a:buSzPts val="1800"/>
              <a:buFont typeface="Arial"/>
              <a:buNone/>
            </a:pPr>
            <a:r>
              <a:rPr lang="es-EC" sz="2800" b="0" i="0" u="none" strike="noStrike" cap="none" dirty="0">
                <a:solidFill>
                  <a:schemeClr val="dk1"/>
                </a:solidFill>
                <a:latin typeface="Corbel" panose="020B0503020204020204" pitchFamily="34" charset="0"/>
                <a:ea typeface="Calibri"/>
                <a:cs typeface="Calibri"/>
                <a:sym typeface="Calibri"/>
              </a:rPr>
              <a:t>Dimension reduction of data</a:t>
            </a:r>
            <a:endParaRPr lang="es-EC" sz="2800" b="1" dirty="0">
              <a:solidFill>
                <a:schemeClr val="dk1"/>
              </a:solidFill>
              <a:latin typeface="Corbel" panose="020B0503020204020204" pitchFamily="34" charset="0"/>
            </a:endParaRPr>
          </a:p>
        </p:txBody>
      </p:sp>
      <p:sp>
        <p:nvSpPr>
          <p:cNvPr id="5" name="Google Shape;208;g24371fc270a_0_101">
            <a:extLst>
              <a:ext uri="{FF2B5EF4-FFF2-40B4-BE49-F238E27FC236}">
                <a16:creationId xmlns:a16="http://schemas.microsoft.com/office/drawing/2014/main" id="{606BA844-9ABE-DA9C-B288-0B3494988BC0}"/>
              </a:ext>
            </a:extLst>
          </p:cNvPr>
          <p:cNvSpPr txBox="1"/>
          <p:nvPr/>
        </p:nvSpPr>
        <p:spPr>
          <a:xfrm>
            <a:off x="6475969" y="5953327"/>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13</a:t>
            </a:r>
            <a:endParaRPr sz="1400" b="1"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24371fc270a_0_1"/>
          <p:cNvSpPr txBox="1">
            <a:spLocks noGrp="1"/>
          </p:cNvSpPr>
          <p:nvPr>
            <p:ph type="title"/>
          </p:nvPr>
        </p:nvSpPr>
        <p:spPr>
          <a:xfrm>
            <a:off x="828402" y="31869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sz="4800" b="1" dirty="0">
                <a:latin typeface="Corbel" panose="020B0503020204020204" pitchFamily="34" charset="0"/>
                <a:ea typeface="Arial"/>
                <a:cs typeface="Arial"/>
                <a:sym typeface="Arial"/>
              </a:rPr>
              <a:t>Cancer</a:t>
            </a:r>
            <a:endParaRPr sz="4800" b="1" dirty="0">
              <a:latin typeface="Corbel" panose="020B0503020204020204" pitchFamily="34" charset="0"/>
              <a:ea typeface="Arial"/>
              <a:cs typeface="Arial"/>
              <a:sym typeface="Arial"/>
            </a:endParaRPr>
          </a:p>
        </p:txBody>
      </p:sp>
      <p:pic>
        <p:nvPicPr>
          <p:cNvPr id="97" name="Google Shape;97;g24371fc270a_0_1"/>
          <p:cNvPicPr preferRelativeResize="0"/>
          <p:nvPr/>
        </p:nvPicPr>
        <p:blipFill rotWithShape="1">
          <a:blip r:embed="rId3">
            <a:alphaModFix/>
          </a:blip>
          <a:srcRect/>
          <a:stretch/>
        </p:blipFill>
        <p:spPr>
          <a:xfrm>
            <a:off x="5609458" y="2121425"/>
            <a:ext cx="5734544" cy="3846827"/>
          </a:xfrm>
          <a:prstGeom prst="rect">
            <a:avLst/>
          </a:prstGeom>
          <a:noFill/>
          <a:ln>
            <a:noFill/>
          </a:ln>
        </p:spPr>
      </p:pic>
      <p:sp>
        <p:nvSpPr>
          <p:cNvPr id="98" name="Google Shape;98;g24371fc270a_0_1"/>
          <p:cNvSpPr txBox="1"/>
          <p:nvPr/>
        </p:nvSpPr>
        <p:spPr>
          <a:xfrm>
            <a:off x="847998" y="2121425"/>
            <a:ext cx="3804000" cy="4223690"/>
          </a:xfrm>
          <a:prstGeom prst="rect">
            <a:avLst/>
          </a:prstGeom>
          <a:noFill/>
          <a:ln>
            <a:noFill/>
          </a:ln>
        </p:spPr>
        <p:txBody>
          <a:bodyPr spcFirstLastPara="1" wrap="square" lIns="91425" tIns="91425" rIns="91425" bIns="91425" anchor="t" anchorCtr="0">
            <a:spAutoFit/>
          </a:bodyPr>
          <a:lstStyle/>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Cells grow and reproduce uncontrollably </a:t>
            </a:r>
          </a:p>
          <a:p>
            <a:pPr marR="0" lvl="0" algn="l" rtl="0">
              <a:lnSpc>
                <a:spcPct val="90000"/>
              </a:lnSpc>
              <a:spcBef>
                <a:spcPts val="1000"/>
              </a:spcBef>
              <a:spcAft>
                <a:spcPts val="0"/>
              </a:spcAft>
              <a:buClr>
                <a:schemeClr val="dk1"/>
              </a:buClr>
              <a:buSzPts val="1100"/>
            </a:pPr>
            <a:endParaRPr lang="es-EC" sz="2000" b="0" i="0" u="none" strike="noStrike" cap="none" dirty="0">
              <a:solidFill>
                <a:schemeClr val="dk1"/>
              </a:solidFill>
              <a:latin typeface="Corbel" panose="020B0503020204020204" pitchFamily="34" charset="0"/>
              <a:ea typeface="Calibri"/>
              <a:cs typeface="Calibri"/>
              <a:sym typeface="Calibri"/>
            </a:endParaRPr>
          </a:p>
          <a:p>
            <a:pPr marL="342900" indent="-342900">
              <a:lnSpc>
                <a:spcPct val="90000"/>
              </a:lnSpc>
              <a:spcBef>
                <a:spcPts val="1000"/>
              </a:spcBef>
              <a:buClr>
                <a:schemeClr val="dk1"/>
              </a:buClr>
              <a:buSzPts val="1100"/>
              <a:buFont typeface="Arial" panose="020B0604020202020204" pitchFamily="34" charset="0"/>
              <a:buChar char="•"/>
            </a:pPr>
            <a:r>
              <a:rPr lang="es-EC" sz="2000" dirty="0">
                <a:solidFill>
                  <a:schemeClr val="dk1"/>
                </a:solidFill>
                <a:latin typeface="Corbel" panose="020B0503020204020204" pitchFamily="34" charset="0"/>
                <a:ea typeface="Calibri"/>
                <a:cs typeface="Calibri"/>
                <a:sym typeface="Calibri"/>
              </a:rPr>
              <a:t>200 different types</a:t>
            </a:r>
          </a:p>
          <a:p>
            <a:pPr>
              <a:lnSpc>
                <a:spcPct val="90000"/>
              </a:lnSpc>
              <a:spcBef>
                <a:spcPts val="1000"/>
              </a:spcBef>
              <a:buClr>
                <a:schemeClr val="dk1"/>
              </a:buClr>
              <a:buSzPts val="1100"/>
            </a:pPr>
            <a:endParaRPr lang="es-EC" sz="2000" b="0" i="0" u="none" strike="noStrike" cap="none" dirty="0">
              <a:solidFill>
                <a:schemeClr val="dk1"/>
              </a:solidFill>
              <a:latin typeface="Corbel" panose="020B0503020204020204" pitchFamily="34" charset="0"/>
              <a:sym typeface="Arial"/>
            </a:endParaRP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Destroy the surrounding healthy tissue </a:t>
            </a: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endParaRPr sz="2000" b="0" i="0" u="none" strike="noStrike" cap="none" dirty="0">
              <a:solidFill>
                <a:schemeClr val="dk1"/>
              </a:solidFill>
              <a:latin typeface="Corbel" panose="020B0503020204020204" pitchFamily="34" charset="0"/>
              <a:ea typeface="Calibri"/>
              <a:cs typeface="Calibri"/>
              <a:sym typeface="Calibri"/>
            </a:endParaRPr>
          </a:p>
          <a:p>
            <a:pPr marL="342900" marR="0" lvl="0" indent="-342900" algn="l" rtl="0">
              <a:lnSpc>
                <a:spcPct val="90000"/>
              </a:lnSpc>
              <a:spcBef>
                <a:spcPts val="1000"/>
              </a:spcBef>
              <a:spcAft>
                <a:spcPts val="0"/>
              </a:spcAft>
              <a:buClr>
                <a:schemeClr val="dk1"/>
              </a:buClr>
              <a:buSzPts val="1100"/>
              <a:buFont typeface="Arial" panose="020B0604020202020204" pitchFamily="34" charset="0"/>
              <a:buChar char="•"/>
            </a:pPr>
            <a:r>
              <a:rPr lang="es-EC" sz="2000" b="0" i="0" u="none" strike="noStrike" cap="none" dirty="0">
                <a:solidFill>
                  <a:schemeClr val="dk1"/>
                </a:solidFill>
                <a:latin typeface="Corbel" panose="020B0503020204020204" pitchFamily="34" charset="0"/>
                <a:ea typeface="Calibri"/>
                <a:cs typeface="Calibri"/>
                <a:sym typeface="Calibri"/>
              </a:rPr>
              <a:t>Metastasis</a:t>
            </a:r>
            <a:endParaRPr sz="2000" b="0"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90000"/>
              </a:lnSpc>
              <a:spcBef>
                <a:spcPts val="1000"/>
              </a:spcBef>
              <a:spcAft>
                <a:spcPts val="0"/>
              </a:spcAft>
              <a:buClr>
                <a:schemeClr val="dk1"/>
              </a:buClr>
              <a:buSzPts val="1100"/>
              <a:buFont typeface="Arial"/>
              <a:buNone/>
            </a:pPr>
            <a:endParaRPr sz="2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99" name="Google Shape;99;g24371fc270a_0_1"/>
          <p:cNvSpPr txBox="1"/>
          <p:nvPr/>
        </p:nvSpPr>
        <p:spPr>
          <a:xfrm>
            <a:off x="5494800" y="6077606"/>
            <a:ext cx="6697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s-EC" sz="1700" b="1" i="0" u="none" strike="noStrike" cap="none" dirty="0">
                <a:solidFill>
                  <a:srgbClr val="000000"/>
                </a:solidFill>
                <a:latin typeface="Corbel" panose="020B0503020204020204" pitchFamily="34" charset="0"/>
                <a:ea typeface="Calibri"/>
                <a:cs typeface="Calibri"/>
                <a:sym typeface="Calibri"/>
              </a:rPr>
              <a:t>I</a:t>
            </a:r>
            <a:r>
              <a:rPr lang="es-EC" sz="1800" b="1" i="0" u="none" strike="noStrike" cap="none" dirty="0">
                <a:solidFill>
                  <a:srgbClr val="000000"/>
                </a:solidFill>
                <a:latin typeface="Corbel" panose="020B0503020204020204" pitchFamily="34" charset="0"/>
                <a:ea typeface="Calibri"/>
                <a:cs typeface="Calibri"/>
                <a:sym typeface="Calibri"/>
              </a:rPr>
              <a:t>mage 1: </a:t>
            </a:r>
            <a:r>
              <a:rPr lang="es-EC" sz="1800" b="1" i="0" u="none" strike="noStrike" cap="none" dirty="0">
                <a:solidFill>
                  <a:schemeClr val="dk1"/>
                </a:solidFill>
                <a:latin typeface="Corbel" panose="020B0503020204020204" pitchFamily="34" charset="0"/>
                <a:ea typeface="Calibri"/>
                <a:cs typeface="Calibri"/>
                <a:sym typeface="Calibri"/>
              </a:rPr>
              <a:t>Cancer cells (National Cancer Institute)</a:t>
            </a:r>
            <a:endParaRPr sz="1800" b="0" i="0" u="none" strike="noStrike" cap="none" dirty="0">
              <a:solidFill>
                <a:srgbClr val="000000"/>
              </a:solidFill>
              <a:latin typeface="Corbel" panose="020B0503020204020204" pitchFamily="34" charset="0"/>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DAD3F6">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lang="es-EC" sz="2000" dirty="0">
              <a:solidFill>
                <a:srgbClr val="000000"/>
              </a:solidFill>
              <a:latin typeface="Corbel" panose="020B0503020204020204" pitchFamily="34"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Finding linear relationship between two continuous variables</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1" i="0" u="sng" strike="noStrike" kern="0" cap="none" spc="0" normalizeH="0" baseline="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lang="es-EC" sz="2000" b="1" i="0" u="sng" strike="noStrike" kern="0" cap="none" spc="0" normalizeH="0" baseline="0" dirty="0">
              <a:ln>
                <a:noFill/>
              </a:ln>
              <a:solidFill>
                <a:srgbClr val="000000"/>
              </a:solidFill>
              <a:effectLst/>
              <a:uLnTx/>
              <a:uFillTx/>
              <a:latin typeface="Calibri"/>
              <a:ea typeface="Calibri"/>
              <a:cs typeface="Calibri"/>
              <a:sym typeface="Calibri"/>
            </a:endParaRP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EC" sz="2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Purpose:</a:t>
            </a: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To identify:</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genes associated with genomic instability.</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potential targets for further research.</a:t>
            </a:r>
          </a:p>
          <a:p>
            <a:pPr marL="584200" marR="0" lvl="0" indent="-457200" algn="l" defTabSz="914400" rtl="0" eaLnBrk="1" fontAlgn="auto" latinLnBrk="0" hangingPunct="1">
              <a:lnSpc>
                <a:spcPct val="115000"/>
              </a:lnSpc>
              <a:spcBef>
                <a:spcPts val="0"/>
              </a:spcBef>
              <a:spcAft>
                <a:spcPts val="0"/>
              </a:spcAft>
              <a:buClr>
                <a:srgbClr val="000000"/>
              </a:buClr>
              <a:buSzPts val="16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important drug factors that influence the drug response.</a:t>
            </a:r>
          </a:p>
          <a:p>
            <a:pPr marL="577850" marR="0" lvl="0" indent="-457200" algn="l" defTabSz="914400" rtl="0" eaLnBrk="1" fontAlgn="auto" latinLnBrk="0" hangingPunct="1">
              <a:lnSpc>
                <a:spcPct val="115000"/>
              </a:lnSpc>
              <a:spcBef>
                <a:spcPts val="0"/>
              </a:spcBef>
              <a:spcAft>
                <a:spcPts val="0"/>
              </a:spcAft>
              <a:buClr>
                <a:srgbClr val="000000"/>
              </a:buClr>
              <a:buSzPts val="1700"/>
              <a:buFont typeface="+mj-lt"/>
              <a:buAutoNum type="arabicPeriod"/>
              <a:tabLst/>
              <a:defRPr/>
            </a:pPr>
            <a:r>
              <a:rPr kumimoji="0" lang="es-EC" sz="20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esential genes that play a role in specific processes or outcomes</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DAD3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Pearson correlation</a:t>
            </a:r>
          </a:p>
        </p:txBody>
      </p:sp>
      <p:pic>
        <p:nvPicPr>
          <p:cNvPr id="3" name="Google Shape;312;g2442a43b86d_0_0">
            <a:extLst>
              <a:ext uri="{FF2B5EF4-FFF2-40B4-BE49-F238E27FC236}">
                <a16:creationId xmlns:a16="http://schemas.microsoft.com/office/drawing/2014/main" id="{8113DFE1-988E-D45E-6E7E-13D3C99A166C}"/>
              </a:ext>
            </a:extLst>
          </p:cNvPr>
          <p:cNvPicPr preferRelativeResize="0"/>
          <p:nvPr/>
        </p:nvPicPr>
        <p:blipFill rotWithShape="1">
          <a:blip r:embed="rId3">
            <a:alphaModFix/>
          </a:blip>
          <a:srcRect t="5832" r="1350" b="2038"/>
          <a:stretch/>
        </p:blipFill>
        <p:spPr>
          <a:xfrm>
            <a:off x="7265772" y="1810408"/>
            <a:ext cx="3577806" cy="2019509"/>
          </a:xfrm>
          <a:prstGeom prst="rect">
            <a:avLst/>
          </a:prstGeom>
          <a:noFill/>
          <a:ln>
            <a:solidFill>
              <a:schemeClr val="tx1"/>
            </a:solidFill>
          </a:ln>
        </p:spPr>
      </p:pic>
      <p:pic>
        <p:nvPicPr>
          <p:cNvPr id="5" name="Google Shape;313;g2442a43b86d_0_0">
            <a:extLst>
              <a:ext uri="{FF2B5EF4-FFF2-40B4-BE49-F238E27FC236}">
                <a16:creationId xmlns:a16="http://schemas.microsoft.com/office/drawing/2014/main" id="{985B1979-F247-F90C-FAB8-EED4F9F3959D}"/>
              </a:ext>
            </a:extLst>
          </p:cNvPr>
          <p:cNvPicPr preferRelativeResize="0"/>
          <p:nvPr/>
        </p:nvPicPr>
        <p:blipFill>
          <a:blip r:embed="rId4">
            <a:alphaModFix/>
          </a:blip>
          <a:stretch>
            <a:fillRect/>
          </a:stretch>
        </p:blipFill>
        <p:spPr>
          <a:xfrm>
            <a:off x="10749319" y="3767290"/>
            <a:ext cx="1331050" cy="236179"/>
          </a:xfrm>
          <a:prstGeom prst="rect">
            <a:avLst/>
          </a:prstGeom>
          <a:noFill/>
          <a:ln>
            <a:noFill/>
          </a:ln>
        </p:spPr>
      </p:pic>
      <p:pic>
        <p:nvPicPr>
          <p:cNvPr id="6" name="Google Shape;314;g2442a43b86d_0_0">
            <a:extLst>
              <a:ext uri="{FF2B5EF4-FFF2-40B4-BE49-F238E27FC236}">
                <a16:creationId xmlns:a16="http://schemas.microsoft.com/office/drawing/2014/main" id="{E49B4C92-C98A-4DA5-0FA3-263FE6E1D6C9}"/>
              </a:ext>
            </a:extLst>
          </p:cNvPr>
          <p:cNvPicPr preferRelativeResize="0"/>
          <p:nvPr/>
        </p:nvPicPr>
        <p:blipFill>
          <a:blip r:embed="rId5">
            <a:alphaModFix/>
          </a:blip>
          <a:stretch>
            <a:fillRect/>
          </a:stretch>
        </p:blipFill>
        <p:spPr>
          <a:xfrm>
            <a:off x="7265772" y="4263081"/>
            <a:ext cx="3577806" cy="2472490"/>
          </a:xfrm>
          <a:prstGeom prst="rect">
            <a:avLst/>
          </a:prstGeom>
          <a:noFill/>
          <a:ln>
            <a:solidFill>
              <a:schemeClr val="tx1"/>
            </a:solidFill>
          </a:ln>
        </p:spPr>
      </p:pic>
      <p:pic>
        <p:nvPicPr>
          <p:cNvPr id="7" name="Google Shape;315;g2442a43b86d_0_0">
            <a:extLst>
              <a:ext uri="{FF2B5EF4-FFF2-40B4-BE49-F238E27FC236}">
                <a16:creationId xmlns:a16="http://schemas.microsoft.com/office/drawing/2014/main" id="{D9BEF920-AB78-7F51-8FB2-57B0E6A4A46B}"/>
              </a:ext>
            </a:extLst>
          </p:cNvPr>
          <p:cNvPicPr preferRelativeResize="0"/>
          <p:nvPr/>
        </p:nvPicPr>
        <p:blipFill>
          <a:blip r:embed="rId6">
            <a:alphaModFix/>
          </a:blip>
          <a:stretch>
            <a:fillRect/>
          </a:stretch>
        </p:blipFill>
        <p:spPr>
          <a:xfrm>
            <a:off x="10713648" y="6499392"/>
            <a:ext cx="1331050" cy="236179"/>
          </a:xfrm>
          <a:prstGeom prst="rect">
            <a:avLst/>
          </a:prstGeom>
          <a:noFill/>
          <a:ln>
            <a:noFill/>
          </a:ln>
        </p:spPr>
      </p:pic>
      <p:sp>
        <p:nvSpPr>
          <p:cNvPr id="8" name="Google Shape;208;g24371fc270a_0_101">
            <a:extLst>
              <a:ext uri="{FF2B5EF4-FFF2-40B4-BE49-F238E27FC236}">
                <a16:creationId xmlns:a16="http://schemas.microsoft.com/office/drawing/2014/main" id="{599E867E-369F-CA2C-4DA4-D4B1067D7359}"/>
              </a:ext>
            </a:extLst>
          </p:cNvPr>
          <p:cNvSpPr txBox="1"/>
          <p:nvPr/>
        </p:nvSpPr>
        <p:spPr>
          <a:xfrm>
            <a:off x="7265772" y="3779936"/>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14</a:t>
            </a:r>
            <a:endParaRPr sz="1400" b="1" i="0" u="none" strike="noStrike" cap="none" dirty="0">
              <a:solidFill>
                <a:srgbClr val="000000"/>
              </a:solidFill>
              <a:latin typeface="Calibri"/>
              <a:ea typeface="Calibri"/>
              <a:cs typeface="Calibri"/>
              <a:sym typeface="Calibri"/>
            </a:endParaRPr>
          </a:p>
        </p:txBody>
      </p:sp>
      <p:sp>
        <p:nvSpPr>
          <p:cNvPr id="10" name="Google Shape;208;g24371fc270a_0_101">
            <a:extLst>
              <a:ext uri="{FF2B5EF4-FFF2-40B4-BE49-F238E27FC236}">
                <a16:creationId xmlns:a16="http://schemas.microsoft.com/office/drawing/2014/main" id="{3EC9B7D6-D2FA-7292-D0A9-C09CDE044986}"/>
              </a:ext>
            </a:extLst>
          </p:cNvPr>
          <p:cNvSpPr txBox="1"/>
          <p:nvPr/>
        </p:nvSpPr>
        <p:spPr>
          <a:xfrm>
            <a:off x="7265772" y="6462338"/>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15</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2389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FEC4BE">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lang="es-EC" sz="2000" b="1" i="0"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s-EC" sz="2000" b="1" i="0" strike="noStrike" cap="none" dirty="0">
                <a:solidFill>
                  <a:schemeClr val="dk1"/>
                </a:solidFill>
                <a:latin typeface="Corbel" panose="020B0503020204020204" pitchFamily="34" charset="0"/>
                <a:ea typeface="Calibri"/>
                <a:cs typeface="Calibri"/>
                <a:sym typeface="Calibri"/>
              </a:rPr>
              <a:t>Purpose:</a:t>
            </a:r>
          </a:p>
          <a:p>
            <a:pPr marL="0" marR="0" lvl="0" indent="0" algn="l" rtl="0">
              <a:lnSpc>
                <a:spcPct val="115000"/>
              </a:lnSpc>
              <a:spcBef>
                <a:spcPts val="0"/>
              </a:spcBef>
              <a:spcAft>
                <a:spcPts val="0"/>
              </a:spcAft>
              <a:buClr>
                <a:schemeClr val="dk1"/>
              </a:buClr>
              <a:buSzPts val="11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Pattern recognition of data</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Potential relationships</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Reduction of dimension</a:t>
            </a:r>
          </a:p>
          <a:p>
            <a:pPr marL="457200" marR="0" lvl="0" indent="-457200" algn="just" rtl="0">
              <a:lnSpc>
                <a:spcPct val="115000"/>
              </a:lnSpc>
              <a:spcBef>
                <a:spcPts val="0"/>
              </a:spcBef>
              <a:spcAft>
                <a:spcPts val="0"/>
              </a:spcAft>
              <a:buClr>
                <a:schemeClr val="dk1"/>
              </a:buClr>
              <a:buSzPts val="1100"/>
              <a:buFont typeface="+mj-lt"/>
              <a:buAutoNum type="arabicPeriod"/>
            </a:pPr>
            <a:r>
              <a:rPr lang="es-EC" sz="2000" b="0" i="0" u="none" strike="noStrike" cap="none" dirty="0">
                <a:solidFill>
                  <a:schemeClr val="dk1"/>
                </a:solidFill>
                <a:latin typeface="Corbel" panose="020B0503020204020204" pitchFamily="34" charset="0"/>
                <a:ea typeface="Calibri"/>
                <a:cs typeface="Calibri"/>
                <a:sym typeface="Calibri"/>
              </a:rPr>
              <a:t>Gaining a high-level overview of the data's organization</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FEC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s-EC" sz="4000" b="1" i="0" strike="noStrike" cap="none" dirty="0">
                <a:solidFill>
                  <a:schemeClr val="dk1"/>
                </a:solidFill>
                <a:latin typeface="Corbel" panose="020B0503020204020204" pitchFamily="34" charset="0"/>
                <a:ea typeface="Calibri"/>
                <a:cs typeface="Calibri"/>
                <a:sym typeface="Calibri"/>
              </a:rPr>
              <a:t>Clustering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2800" b="0"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Dimension reduction of data</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11" name="CuadroTexto 10">
            <a:extLst>
              <a:ext uri="{FF2B5EF4-FFF2-40B4-BE49-F238E27FC236}">
                <a16:creationId xmlns:a16="http://schemas.microsoft.com/office/drawing/2014/main" id="{CABFCB9A-B9FB-DDAA-1681-E347D0F712DD}"/>
              </a:ext>
            </a:extLst>
          </p:cNvPr>
          <p:cNvSpPr txBox="1"/>
          <p:nvPr/>
        </p:nvSpPr>
        <p:spPr>
          <a:xfrm>
            <a:off x="2104307" y="2261419"/>
            <a:ext cx="2850752" cy="558743"/>
          </a:xfrm>
          <a:prstGeom prst="rect">
            <a:avLst/>
          </a:prstGeom>
          <a:noFill/>
        </p:spPr>
        <p:txBody>
          <a:bodyPr wrap="square">
            <a:spAutoFit/>
          </a:bodyPr>
          <a:lstStyle/>
          <a:p>
            <a:pPr marL="0" marR="0" lvl="0" indent="0" algn="l" rtl="0">
              <a:lnSpc>
                <a:spcPct val="115000"/>
              </a:lnSpc>
              <a:spcBef>
                <a:spcPts val="0"/>
              </a:spcBef>
              <a:spcAft>
                <a:spcPts val="0"/>
              </a:spcAft>
              <a:buClr>
                <a:schemeClr val="dk1"/>
              </a:buClr>
              <a:buSzPts val="1100"/>
              <a:buFont typeface="Arial"/>
              <a:buNone/>
            </a:pPr>
            <a:r>
              <a:rPr lang="es-EC" sz="2800" b="1" i="0" u="none" strike="noStrike" cap="none" dirty="0">
                <a:solidFill>
                  <a:schemeClr val="dk1"/>
                </a:solidFill>
                <a:latin typeface="Corbel" panose="020B0503020204020204" pitchFamily="34" charset="0"/>
                <a:ea typeface="Calibri"/>
                <a:cs typeface="Calibri"/>
                <a:sym typeface="Calibri"/>
              </a:rPr>
              <a:t>SIMILARITIES</a:t>
            </a:r>
          </a:p>
        </p:txBody>
      </p:sp>
      <p:pic>
        <p:nvPicPr>
          <p:cNvPr id="16" name="Google Shape;325;g24429991fea_0_27">
            <a:extLst>
              <a:ext uri="{FF2B5EF4-FFF2-40B4-BE49-F238E27FC236}">
                <a16:creationId xmlns:a16="http://schemas.microsoft.com/office/drawing/2014/main" id="{6E091D58-6AAE-F2FC-1D16-EC242599301A}"/>
              </a:ext>
            </a:extLst>
          </p:cNvPr>
          <p:cNvPicPr preferRelativeResize="0"/>
          <p:nvPr/>
        </p:nvPicPr>
        <p:blipFill rotWithShape="1">
          <a:blip r:embed="rId3">
            <a:alphaModFix/>
          </a:blip>
          <a:srcRect/>
          <a:stretch/>
        </p:blipFill>
        <p:spPr>
          <a:xfrm>
            <a:off x="6325703" y="3429000"/>
            <a:ext cx="5693217" cy="1847335"/>
          </a:xfrm>
          <a:prstGeom prst="rect">
            <a:avLst/>
          </a:prstGeom>
          <a:noFill/>
          <a:ln>
            <a:solidFill>
              <a:schemeClr val="tx1"/>
            </a:solidFill>
          </a:ln>
        </p:spPr>
      </p:pic>
      <p:sp>
        <p:nvSpPr>
          <p:cNvPr id="17" name="Google Shape;197;g24371fc270a_0_45">
            <a:extLst>
              <a:ext uri="{FF2B5EF4-FFF2-40B4-BE49-F238E27FC236}">
                <a16:creationId xmlns:a16="http://schemas.microsoft.com/office/drawing/2014/main" id="{F2F3D9F0-DF35-74B7-26DE-BEA5AA9D2E2D}"/>
              </a:ext>
            </a:extLst>
          </p:cNvPr>
          <p:cNvSpPr txBox="1"/>
          <p:nvPr/>
        </p:nvSpPr>
        <p:spPr>
          <a:xfrm>
            <a:off x="6210852" y="3076155"/>
            <a:ext cx="365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EC" sz="1400" b="1" i="0" u="none" strike="noStrike" cap="none" dirty="0">
                <a:solidFill>
                  <a:schemeClr val="dk1"/>
                </a:solidFill>
                <a:latin typeface="Calibri"/>
                <a:ea typeface="Calibri"/>
                <a:cs typeface="Calibri"/>
                <a:sym typeface="Calibri"/>
              </a:rPr>
              <a:t>Columns: Effect of the treatment</a:t>
            </a:r>
            <a:endParaRPr sz="1400" b="1" i="0" u="none" strike="noStrike" cap="none" dirty="0">
              <a:solidFill>
                <a:srgbClr val="000000"/>
              </a:solidFill>
              <a:latin typeface="Calibri"/>
              <a:ea typeface="Calibri"/>
              <a:cs typeface="Calibri"/>
              <a:sym typeface="Calibri"/>
            </a:endParaRPr>
          </a:p>
        </p:txBody>
      </p:sp>
      <p:sp>
        <p:nvSpPr>
          <p:cNvPr id="19" name="Google Shape;198;g24371fc270a_0_45">
            <a:extLst>
              <a:ext uri="{FF2B5EF4-FFF2-40B4-BE49-F238E27FC236}">
                <a16:creationId xmlns:a16="http://schemas.microsoft.com/office/drawing/2014/main" id="{E9A707AE-3765-A2E1-8E2F-D7FE594CF192}"/>
              </a:ext>
            </a:extLst>
          </p:cNvPr>
          <p:cNvSpPr txBox="1"/>
          <p:nvPr/>
        </p:nvSpPr>
        <p:spPr>
          <a:xfrm rot="-5400000">
            <a:off x="5509958" y="4417079"/>
            <a:ext cx="1401789" cy="4154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Rows:cell lines</a:t>
            </a:r>
            <a:r>
              <a:rPr lang="es-EC" sz="14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Calibri"/>
              <a:ea typeface="Calibri"/>
              <a:cs typeface="Calibri"/>
              <a:sym typeface="Calibri"/>
            </a:endParaRPr>
          </a:p>
        </p:txBody>
      </p:sp>
      <p:sp>
        <p:nvSpPr>
          <p:cNvPr id="20" name="Google Shape;195;g24371fc270a_0_45">
            <a:extLst>
              <a:ext uri="{FF2B5EF4-FFF2-40B4-BE49-F238E27FC236}">
                <a16:creationId xmlns:a16="http://schemas.microsoft.com/office/drawing/2014/main" id="{C2BF4CE3-0234-7403-E0AC-93E8FD5732EB}"/>
              </a:ext>
            </a:extLst>
          </p:cNvPr>
          <p:cNvSpPr txBox="1"/>
          <p:nvPr/>
        </p:nvSpPr>
        <p:spPr>
          <a:xfrm>
            <a:off x="7372602" y="5228980"/>
            <a:ext cx="4989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16  : Heatmap of selected drugs with the gastric cell lines</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32313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3343072" y="719847"/>
            <a:ext cx="5505856" cy="6138153"/>
          </a:xfrm>
          <a:prstGeom prst="rect">
            <a:avLst/>
          </a:prstGeom>
          <a:solidFill>
            <a:srgbClr val="FECAEC">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15000"/>
              </a:lnSpc>
              <a:spcBef>
                <a:spcPts val="0"/>
              </a:spcBef>
              <a:spcAft>
                <a:spcPts val="0"/>
              </a:spcAft>
              <a:buClr>
                <a:schemeClr val="dk1"/>
              </a:buClr>
              <a:buSzPts val="1100"/>
              <a:buFont typeface="Arial"/>
              <a:buNone/>
            </a:pPr>
            <a:endParaRPr lang="es-EC" sz="2000" b="1" i="0" u="sng" strike="noStrike" cap="none"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2000" b="1" i="0" strike="noStrike" cap="none" dirty="0">
                <a:solidFill>
                  <a:schemeClr val="tx1"/>
                </a:solidFill>
                <a:latin typeface="Corbel" panose="020B0503020204020204" pitchFamily="34" charset="0"/>
                <a:ea typeface="Calibri"/>
                <a:cs typeface="Calibri"/>
                <a:sym typeface="Calibri"/>
              </a:rPr>
              <a:t>Purpose:</a:t>
            </a:r>
          </a:p>
          <a:p>
            <a:pPr marL="0" marR="0" lvl="0" indent="0" algn="ctr" rtl="0">
              <a:lnSpc>
                <a:spcPct val="115000"/>
              </a:lnSpc>
              <a:spcBef>
                <a:spcPts val="0"/>
              </a:spcBef>
              <a:spcAft>
                <a:spcPts val="0"/>
              </a:spcAft>
              <a:buClr>
                <a:schemeClr val="dk1"/>
              </a:buClr>
              <a:buSzPts val="1100"/>
              <a:buFont typeface="Arial"/>
              <a:buNone/>
            </a:pPr>
            <a:endParaRPr lang="es-EC" sz="18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Calibri"/>
              </a:rPr>
              <a:t>T</a:t>
            </a:r>
            <a:r>
              <a:rPr lang="es-EC" sz="1800" b="0" i="0" u="none" strike="noStrike" cap="none" dirty="0">
                <a:solidFill>
                  <a:schemeClr val="tx1"/>
                </a:solidFill>
                <a:latin typeface="Corbel" panose="020B0503020204020204" pitchFamily="34" charset="0"/>
                <a:ea typeface="Calibri"/>
                <a:cs typeface="Calibri"/>
                <a:sym typeface="Calibri"/>
              </a:rPr>
              <a:t>o decide whether the data at hand sufficiently support a particular hypothesis</a:t>
            </a:r>
          </a:p>
          <a:p>
            <a:pPr marL="0" marR="0" lvl="0" indent="0" algn="ctr" rtl="0">
              <a:lnSpc>
                <a:spcPct val="115000"/>
              </a:lnSpc>
              <a:spcBef>
                <a:spcPts val="0"/>
              </a:spcBef>
              <a:spcAft>
                <a:spcPts val="0"/>
              </a:spcAft>
              <a:buClr>
                <a:srgbClr val="000000"/>
              </a:buClr>
              <a:buSzPts val="1800"/>
              <a:buFont typeface="Arial"/>
              <a:buNone/>
            </a:pPr>
            <a:endParaRPr lang="es-EC" sz="2000" b="1"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rgbClr val="000000"/>
              </a:buClr>
              <a:buSzPts val="1800"/>
              <a:buFont typeface="Arial"/>
              <a:buNone/>
            </a:pPr>
            <a:endParaRPr lang="es-EC" sz="2000" b="1"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2000" b="1" i="0" strike="noStrike" cap="none" dirty="0">
                <a:solidFill>
                  <a:schemeClr val="tx1"/>
                </a:solidFill>
                <a:latin typeface="Corbel" panose="020B0503020204020204" pitchFamily="34" charset="0"/>
                <a:ea typeface="Calibri"/>
                <a:cs typeface="Calibri"/>
                <a:sym typeface="Calibri"/>
              </a:rPr>
              <a:t>Referring to our project:</a:t>
            </a:r>
          </a:p>
          <a:p>
            <a:pPr marL="0" marR="0" lvl="0" indent="0" algn="ctr" rtl="0">
              <a:lnSpc>
                <a:spcPct val="115000"/>
              </a:lnSpc>
              <a:spcBef>
                <a:spcPts val="0"/>
              </a:spcBef>
              <a:spcAft>
                <a:spcPts val="0"/>
              </a:spcAft>
              <a:buClr>
                <a:schemeClr val="dk1"/>
              </a:buClr>
              <a:buSzPts val="1100"/>
              <a:buFont typeface="Arial"/>
              <a:buNone/>
            </a:pPr>
            <a:endParaRPr lang="es-EC" sz="20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Wingdings" pitchFamily="2" charset="2"/>
              </a:rPr>
              <a:t> </a:t>
            </a:r>
            <a:r>
              <a:rPr lang="es-EC" sz="1800" dirty="0">
                <a:solidFill>
                  <a:schemeClr val="tx1"/>
                </a:solidFill>
                <a:latin typeface="Corbel" panose="020B0503020204020204" pitchFamily="34" charset="0"/>
                <a:ea typeface="Calibri"/>
                <a:cs typeface="Calibri"/>
                <a:sym typeface="Calibri"/>
              </a:rPr>
              <a:t>identifying significant differences between groups, </a:t>
            </a:r>
          </a:p>
          <a:p>
            <a:pPr marL="0" marR="0" lvl="0" indent="0" algn="ctr" rtl="0">
              <a:lnSpc>
                <a:spcPct val="115000"/>
              </a:lnSpc>
              <a:spcBef>
                <a:spcPts val="0"/>
              </a:spcBef>
              <a:spcAft>
                <a:spcPts val="0"/>
              </a:spcAft>
              <a:buClr>
                <a:schemeClr val="dk1"/>
              </a:buClr>
              <a:buSzPts val="1100"/>
              <a:buFont typeface="Arial"/>
              <a:buNone/>
            </a:pPr>
            <a:endParaRPr lang="es-EC" sz="1800" dirty="0">
              <a:solidFill>
                <a:schemeClr val="tx1"/>
              </a:solidFill>
              <a:latin typeface="Corbel" panose="020B0503020204020204" pitchFamily="34" charset="0"/>
              <a:ea typeface="Calibri"/>
              <a:cs typeface="Calibri"/>
              <a:sym typeface="Calibri"/>
            </a:endParaRPr>
          </a:p>
          <a:p>
            <a:pPr marL="0" marR="0" lvl="0" indent="0" algn="ctr" rtl="0">
              <a:lnSpc>
                <a:spcPct val="115000"/>
              </a:lnSpc>
              <a:spcBef>
                <a:spcPts val="0"/>
              </a:spcBef>
              <a:spcAft>
                <a:spcPts val="0"/>
              </a:spcAft>
              <a:buClr>
                <a:schemeClr val="dk1"/>
              </a:buClr>
              <a:buSzPts val="1100"/>
              <a:buFont typeface="Arial"/>
              <a:buNone/>
            </a:pPr>
            <a:r>
              <a:rPr lang="es-EC" sz="1800" dirty="0">
                <a:solidFill>
                  <a:schemeClr val="tx1"/>
                </a:solidFill>
                <a:latin typeface="Corbel" panose="020B0503020204020204" pitchFamily="34" charset="0"/>
                <a:ea typeface="Calibri"/>
                <a:cs typeface="Calibri"/>
                <a:sym typeface="Wingdings" pitchFamily="2" charset="2"/>
              </a:rPr>
              <a:t></a:t>
            </a:r>
            <a:r>
              <a:rPr lang="es-EC" sz="1800" dirty="0">
                <a:solidFill>
                  <a:schemeClr val="tx1"/>
                </a:solidFill>
                <a:latin typeface="Corbel" panose="020B0503020204020204" pitchFamily="34" charset="0"/>
                <a:ea typeface="Calibri"/>
                <a:cs typeface="Calibri"/>
                <a:sym typeface="Calibri"/>
              </a:rPr>
              <a:t>  Revealing how certain characteristics can impact treatment response</a:t>
            </a: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210047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4" name="Rectángulo 3">
            <a:extLst>
              <a:ext uri="{FF2B5EF4-FFF2-40B4-BE49-F238E27FC236}">
                <a16:creationId xmlns:a16="http://schemas.microsoft.com/office/drawing/2014/main" id="{9F09A18E-5B94-1151-F313-F558E88A1F59}"/>
              </a:ext>
            </a:extLst>
          </p:cNvPr>
          <p:cNvSpPr/>
          <p:nvPr/>
        </p:nvSpPr>
        <p:spPr>
          <a:xfrm>
            <a:off x="590144" y="719847"/>
            <a:ext cx="5505856" cy="6138153"/>
          </a:xfrm>
          <a:prstGeom prst="rect">
            <a:avLst/>
          </a:prstGeom>
          <a:solidFill>
            <a:srgbClr val="EDEBA0">
              <a:alpha val="3107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15000"/>
              </a:lnSpc>
              <a:spcBef>
                <a:spcPts val="0"/>
              </a:spcBef>
              <a:spcAft>
                <a:spcPts val="0"/>
              </a:spcAft>
              <a:buClr>
                <a:srgbClr val="000000"/>
              </a:buClr>
              <a:buSzPts val="1800"/>
              <a:buFont typeface="Arial"/>
              <a:buNone/>
            </a:pPr>
            <a:endParaRPr lang="es-EC" sz="2000" b="0"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lang="es-EC" sz="2000" b="0"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Calibri"/>
              </a:rPr>
              <a:t>Modeling the relationship between</a:t>
            </a:r>
          </a:p>
          <a:p>
            <a:pPr marL="0" marR="0" lvl="0" indent="0" algn="l" rtl="0">
              <a:lnSpc>
                <a:spcPct val="115000"/>
              </a:lnSpc>
              <a:spcBef>
                <a:spcPts val="0"/>
              </a:spcBef>
              <a:spcAft>
                <a:spcPts val="0"/>
              </a:spcAft>
              <a:buClr>
                <a:srgbClr val="000000"/>
              </a:buClr>
              <a:buSzPts val="1800"/>
              <a:buFont typeface="Arial"/>
              <a:buNone/>
            </a:pPr>
            <a:r>
              <a:rPr lang="es-EC" sz="2000" dirty="0">
                <a:solidFill>
                  <a:srgbClr val="141414"/>
                </a:solidFill>
                <a:latin typeface="Corbel" panose="020B0503020204020204" pitchFamily="34" charset="0"/>
                <a:ea typeface="Calibri"/>
                <a:cs typeface="Calibri"/>
                <a:sym typeface="Wingdings" pitchFamily="2" charset="2"/>
              </a:rPr>
              <a:t></a:t>
            </a:r>
            <a:r>
              <a:rPr lang="es-EC" sz="2000" dirty="0">
                <a:solidFill>
                  <a:srgbClr val="141414"/>
                </a:solidFill>
                <a:latin typeface="Corbel" panose="020B0503020204020204" pitchFamily="34" charset="0"/>
                <a:ea typeface="Calibri"/>
                <a:cs typeface="Calibri"/>
                <a:sym typeface="Calibri"/>
              </a:rPr>
              <a:t> </a:t>
            </a:r>
            <a:r>
              <a:rPr lang="es-EC" sz="2000" b="0" i="0" u="none" strike="noStrike" cap="none" dirty="0">
                <a:solidFill>
                  <a:srgbClr val="141414"/>
                </a:solidFill>
                <a:latin typeface="Corbel" panose="020B0503020204020204" pitchFamily="34" charset="0"/>
                <a:ea typeface="Calibri"/>
                <a:cs typeface="Calibri"/>
                <a:sym typeface="Calibri"/>
              </a:rPr>
              <a:t>dependent variable and one or more independent variables</a:t>
            </a: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1" i="0" u="none" strike="noStrike" cap="none" dirty="0">
                <a:solidFill>
                  <a:schemeClr val="dk1"/>
                </a:solidFill>
                <a:latin typeface="Corbel" panose="020B0503020204020204" pitchFamily="34" charset="0"/>
                <a:ea typeface="Calibri"/>
                <a:cs typeface="Calibri"/>
                <a:sym typeface="Calibri"/>
              </a:rPr>
              <a:t>Referring to our project</a:t>
            </a:r>
            <a:r>
              <a:rPr lang="es-EC" sz="2000" b="0" i="0" u="none" strike="noStrike" cap="none" dirty="0">
                <a:solidFill>
                  <a:srgbClr val="141414"/>
                </a:solidFill>
                <a:latin typeface="Corbel" panose="020B0503020204020204" pitchFamily="34" charset="0"/>
                <a:ea typeface="Calibri"/>
                <a:cs typeface="Calibri"/>
                <a:sym typeface="Calibri"/>
              </a:rPr>
              <a:t>:</a:t>
            </a:r>
            <a:endParaRPr lang="es-EC" sz="2000" b="0" i="0" u="none" strike="noStrike" cap="none" dirty="0">
              <a:solidFill>
                <a:srgbClr val="141414"/>
              </a:solidFill>
              <a:latin typeface="Corbel" panose="020B0503020204020204" pitchFamily="34" charset="0"/>
              <a:ea typeface="Calibri"/>
              <a:cs typeface="Calibri"/>
              <a:sym typeface="Wingdings" pitchFamily="2" charset="2"/>
            </a:endParaRP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Wingdings" pitchFamily="2" charset="2"/>
              </a:rPr>
              <a:t> </a:t>
            </a:r>
            <a:r>
              <a:rPr lang="es-EC" sz="2000" b="0" i="0" u="none" strike="noStrike" cap="none" dirty="0">
                <a:solidFill>
                  <a:srgbClr val="141414"/>
                </a:solidFill>
                <a:latin typeface="Corbel" panose="020B0503020204020204" pitchFamily="34" charset="0"/>
                <a:ea typeface="Calibri"/>
                <a:cs typeface="Calibri"/>
                <a:sym typeface="Calibri"/>
              </a:rPr>
              <a:t>modeling the relationship between treatment response and properties of the cell lines</a:t>
            </a:r>
          </a:p>
          <a:p>
            <a:pPr marL="0" marR="0" lvl="0" indent="0" algn="l" rtl="0">
              <a:lnSpc>
                <a:spcPct val="115000"/>
              </a:lnSpc>
              <a:spcBef>
                <a:spcPts val="0"/>
              </a:spcBef>
              <a:spcAft>
                <a:spcPts val="0"/>
              </a:spcAft>
              <a:buClr>
                <a:srgbClr val="000000"/>
              </a:buClr>
              <a:buSzPts val="1800"/>
              <a:buFont typeface="Arial"/>
              <a:buNone/>
            </a:pPr>
            <a:endParaRPr lang="es-EC" sz="2000" b="1" i="0" u="none" strike="noStrike" cap="none" dirty="0">
              <a:solidFill>
                <a:srgbClr val="141414"/>
              </a:solidFill>
              <a:latin typeface="Corbel" panose="020B0503020204020204" pitchFamily="34" charset="0"/>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s-EC" sz="2000" b="1" i="0" u="none" strike="noStrike" cap="none" dirty="0">
                <a:solidFill>
                  <a:srgbClr val="141414"/>
                </a:solidFill>
                <a:latin typeface="Corbel" panose="020B0503020204020204" pitchFamily="34" charset="0"/>
                <a:ea typeface="Calibri"/>
                <a:cs typeface="Calibri"/>
                <a:sym typeface="Calibri"/>
              </a:rPr>
              <a:t>Goal:</a:t>
            </a:r>
          </a:p>
          <a:p>
            <a:pPr marL="0" marR="0" lvl="0" indent="0" algn="l" rtl="0">
              <a:lnSpc>
                <a:spcPct val="115000"/>
              </a:lnSpc>
              <a:spcBef>
                <a:spcPts val="0"/>
              </a:spcBef>
              <a:spcAft>
                <a:spcPts val="0"/>
              </a:spcAft>
              <a:buClr>
                <a:srgbClr val="000000"/>
              </a:buClr>
              <a:buSzPts val="1800"/>
              <a:buFont typeface="Arial"/>
              <a:buNone/>
            </a:pPr>
            <a:r>
              <a:rPr lang="es-EC" sz="2000" b="0" i="0" u="none" strike="noStrike" cap="none" dirty="0">
                <a:solidFill>
                  <a:srgbClr val="141414"/>
                </a:solidFill>
                <a:latin typeface="Corbel" panose="020B0503020204020204" pitchFamily="34" charset="0"/>
                <a:ea typeface="Calibri"/>
                <a:cs typeface="Calibri"/>
                <a:sym typeface="Calibri"/>
              </a:rPr>
              <a:t>To predict the response to a specific treatment in gastric cancer cell lines</a:t>
            </a:r>
          </a:p>
          <a:p>
            <a:pPr marL="0" marR="0" lvl="0" indent="0" algn="l" rtl="0">
              <a:lnSpc>
                <a:spcPct val="115000"/>
              </a:lnSpc>
              <a:spcBef>
                <a:spcPts val="0"/>
              </a:spcBef>
              <a:spcAft>
                <a:spcPts val="0"/>
              </a:spcAft>
              <a:buClr>
                <a:schemeClr val="dk1"/>
              </a:buClr>
              <a:buSzPts val="1100"/>
              <a:buFont typeface="Arial"/>
              <a:buNone/>
            </a:pPr>
            <a:endParaRPr lang="es-EC" sz="2000" b="1" i="0" u="sng" strike="noStrike" cap="none" dirty="0">
              <a:solidFill>
                <a:schemeClr val="dk1"/>
              </a:solidFill>
              <a:latin typeface="Corbel" panose="020B0503020204020204" pitchFamily="34" charset="0"/>
              <a:ea typeface="Calibri"/>
              <a:cs typeface="Calibri"/>
              <a:sym typeface="Calibri"/>
            </a:endParaRPr>
          </a:p>
        </p:txBody>
      </p:sp>
      <p:sp>
        <p:nvSpPr>
          <p:cNvPr id="2" name="Rectángulo redondeado 1">
            <a:extLst>
              <a:ext uri="{FF2B5EF4-FFF2-40B4-BE49-F238E27FC236}">
                <a16:creationId xmlns:a16="http://schemas.microsoft.com/office/drawing/2014/main" id="{C2968603-57D2-2944-B5BD-02FADF763037}"/>
              </a:ext>
            </a:extLst>
          </p:cNvPr>
          <p:cNvSpPr/>
          <p:nvPr/>
        </p:nvSpPr>
        <p:spPr>
          <a:xfrm>
            <a:off x="360441" y="320125"/>
            <a:ext cx="11361917" cy="1423600"/>
          </a:xfrm>
          <a:prstGeom prst="roundRect">
            <a:avLst/>
          </a:prstGeom>
          <a:solidFill>
            <a:srgbClr val="ED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4000" b="1" dirty="0">
                <a:solidFill>
                  <a:srgbClr val="000000"/>
                </a:solidFill>
                <a:latin typeface="Corbel" panose="020B0503020204020204" pitchFamily="34" charset="0"/>
                <a:cs typeface="Calibri"/>
                <a:sym typeface="Calibri"/>
              </a:rPr>
              <a:t>Linear Regression </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Predictive statistical method </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Google Shape;348;g24429991fea_0_65">
            <a:extLst>
              <a:ext uri="{FF2B5EF4-FFF2-40B4-BE49-F238E27FC236}">
                <a16:creationId xmlns:a16="http://schemas.microsoft.com/office/drawing/2014/main" id="{3E086E15-FB87-735D-7BC3-98DC84B2DB8A}"/>
              </a:ext>
            </a:extLst>
          </p:cNvPr>
          <p:cNvSpPr txBox="1"/>
          <p:nvPr/>
        </p:nvSpPr>
        <p:spPr>
          <a:xfrm>
            <a:off x="6325703" y="1870492"/>
            <a:ext cx="1492500" cy="71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s-EC" sz="1800" b="1" i="0" u="none" strike="noStrike" cap="none" dirty="0">
                <a:solidFill>
                  <a:schemeClr val="dk1"/>
                </a:solidFill>
                <a:latin typeface="Calibri"/>
                <a:ea typeface="Calibri"/>
                <a:cs typeface="Calibri"/>
                <a:sym typeface="Calibri"/>
              </a:rPr>
              <a:t>For example:</a:t>
            </a:r>
            <a:endParaRPr sz="18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2" name="Imagen 11">
            <a:extLst>
              <a:ext uri="{FF2B5EF4-FFF2-40B4-BE49-F238E27FC236}">
                <a16:creationId xmlns:a16="http://schemas.microsoft.com/office/drawing/2014/main" id="{F6C302A4-959D-3174-CFF3-D155BD4D0748}"/>
              </a:ext>
            </a:extLst>
          </p:cNvPr>
          <p:cNvPicPr>
            <a:picLocks noChangeAspect="1"/>
          </p:cNvPicPr>
          <p:nvPr/>
        </p:nvPicPr>
        <p:blipFill>
          <a:blip r:embed="rId3"/>
          <a:stretch>
            <a:fillRect/>
          </a:stretch>
        </p:blipFill>
        <p:spPr>
          <a:xfrm>
            <a:off x="6461889" y="2390482"/>
            <a:ext cx="4949183" cy="4017193"/>
          </a:xfrm>
          <a:prstGeom prst="rect">
            <a:avLst/>
          </a:prstGeom>
        </p:spPr>
      </p:pic>
      <p:sp>
        <p:nvSpPr>
          <p:cNvPr id="13" name="Google Shape;208;g24371fc270a_0_101">
            <a:extLst>
              <a:ext uri="{FF2B5EF4-FFF2-40B4-BE49-F238E27FC236}">
                <a16:creationId xmlns:a16="http://schemas.microsoft.com/office/drawing/2014/main" id="{C423F3B8-4474-3A35-2E8F-C0F40B03B5C6}"/>
              </a:ext>
            </a:extLst>
          </p:cNvPr>
          <p:cNvSpPr txBox="1"/>
          <p:nvPr/>
        </p:nvSpPr>
        <p:spPr>
          <a:xfrm>
            <a:off x="6807300" y="6527465"/>
            <a:ext cx="5384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17</a:t>
            </a:r>
            <a:endParaRPr sz="1400" b="1"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6425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Google Shape;89;g24371fc270a_0_79">
            <a:extLst>
              <a:ext uri="{FF2B5EF4-FFF2-40B4-BE49-F238E27FC236}">
                <a16:creationId xmlns:a16="http://schemas.microsoft.com/office/drawing/2014/main" id="{066626C2-D6C2-6037-BF1E-3689B23F1B6B}"/>
              </a:ext>
            </a:extLst>
          </p:cNvPr>
          <p:cNvPicPr preferRelativeResize="0"/>
          <p:nvPr/>
        </p:nvPicPr>
        <p:blipFill rotWithShape="1">
          <a:blip r:embed="rId3">
            <a:alphaModFix/>
          </a:blip>
          <a:srcRect/>
          <a:stretch/>
        </p:blipFill>
        <p:spPr>
          <a:xfrm>
            <a:off x="528641" y="948454"/>
            <a:ext cx="11134717" cy="4811485"/>
          </a:xfrm>
          <a:prstGeom prst="rect">
            <a:avLst/>
          </a:prstGeom>
          <a:noFill/>
          <a:ln w="9525" cap="flat" cmpd="sng">
            <a:noFill/>
            <a:prstDash val="solid"/>
            <a:round/>
            <a:headEnd type="none" w="sm" len="sm"/>
            <a:tailEnd type="none" w="sm" len="sm"/>
          </a:ln>
        </p:spPr>
      </p:pic>
      <p:sp>
        <p:nvSpPr>
          <p:cNvPr id="357" name="Google Shape;357;g24371fc270a_0_74"/>
          <p:cNvSpPr txBox="1">
            <a:spLocks noGrp="1"/>
          </p:cNvSpPr>
          <p:nvPr>
            <p:ph type="title"/>
          </p:nvPr>
        </p:nvSpPr>
        <p:spPr>
          <a:xfrm>
            <a:off x="4253229" y="2103300"/>
            <a:ext cx="404461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br>
              <a:rPr lang="es-EC" b="1" dirty="0">
                <a:solidFill>
                  <a:schemeClr val="bg1"/>
                </a:solidFill>
              </a:rPr>
            </a:br>
            <a:br>
              <a:rPr lang="es-EC" b="1" dirty="0">
                <a:solidFill>
                  <a:schemeClr val="bg1"/>
                </a:solidFill>
              </a:rPr>
            </a:br>
            <a:r>
              <a:rPr lang="es-EC" b="1" dirty="0">
                <a:solidFill>
                  <a:schemeClr val="bg1"/>
                </a:solidFill>
              </a:rPr>
              <a:t>Thank you for listening ! </a:t>
            </a:r>
            <a:endParaRPr b="1" dirty="0">
              <a:solidFill>
                <a:schemeClr val="bg1"/>
              </a:solidFill>
            </a:endParaRPr>
          </a:p>
        </p:txBody>
      </p:sp>
      <p:pic>
        <p:nvPicPr>
          <p:cNvPr id="4" name="Gráfico 3" descr="Diseño web">
            <a:extLst>
              <a:ext uri="{FF2B5EF4-FFF2-40B4-BE49-F238E27FC236}">
                <a16:creationId xmlns:a16="http://schemas.microsoft.com/office/drawing/2014/main" id="{DF27D202-BC01-77B2-EC17-B29F4C403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022677"/>
            <a:ext cx="914400" cy="914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2" name="Google Shape;89;g24371fc270a_0_79">
            <a:extLst>
              <a:ext uri="{FF2B5EF4-FFF2-40B4-BE49-F238E27FC236}">
                <a16:creationId xmlns:a16="http://schemas.microsoft.com/office/drawing/2014/main" id="{066626C2-D6C2-6037-BF1E-3689B23F1B6B}"/>
              </a:ext>
            </a:extLst>
          </p:cNvPr>
          <p:cNvPicPr preferRelativeResize="0"/>
          <p:nvPr/>
        </p:nvPicPr>
        <p:blipFill rotWithShape="1">
          <a:blip r:embed="rId3">
            <a:alphaModFix/>
          </a:blip>
          <a:srcRect/>
          <a:stretch/>
        </p:blipFill>
        <p:spPr>
          <a:xfrm>
            <a:off x="528641" y="948454"/>
            <a:ext cx="11134717" cy="4811485"/>
          </a:xfrm>
          <a:prstGeom prst="rect">
            <a:avLst/>
          </a:prstGeom>
          <a:noFill/>
          <a:ln w="9525" cap="flat" cmpd="sng">
            <a:solidFill>
              <a:srgbClr val="C9C1D7"/>
            </a:solidFill>
            <a:prstDash val="solid"/>
            <a:round/>
            <a:headEnd type="none" w="sm" len="sm"/>
            <a:tailEnd type="none" w="sm" len="sm"/>
          </a:ln>
        </p:spPr>
      </p:pic>
      <p:sp>
        <p:nvSpPr>
          <p:cNvPr id="6" name="Google Shape;357;g24371fc270a_0_74">
            <a:extLst>
              <a:ext uri="{FF2B5EF4-FFF2-40B4-BE49-F238E27FC236}">
                <a16:creationId xmlns:a16="http://schemas.microsoft.com/office/drawing/2014/main" id="{9D3E9DA3-16D3-12E9-5E86-7D87551772AC}"/>
              </a:ext>
            </a:extLst>
          </p:cNvPr>
          <p:cNvSpPr txBox="1">
            <a:spLocks noGrp="1"/>
          </p:cNvSpPr>
          <p:nvPr>
            <p:ph type="title"/>
          </p:nvPr>
        </p:nvSpPr>
        <p:spPr>
          <a:xfrm>
            <a:off x="3871092" y="2212483"/>
            <a:ext cx="404461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SzPts val="1800"/>
              <a:buNone/>
            </a:pPr>
            <a:br>
              <a:rPr lang="es-EC" b="1" dirty="0">
                <a:solidFill>
                  <a:schemeClr val="bg1"/>
                </a:solidFill>
              </a:rPr>
            </a:br>
            <a:br>
              <a:rPr lang="es-EC" b="1" dirty="0">
                <a:solidFill>
                  <a:schemeClr val="bg1"/>
                </a:solidFill>
              </a:rPr>
            </a:br>
            <a:r>
              <a:rPr lang="es-EC" sz="6000" b="1" dirty="0">
                <a:solidFill>
                  <a:schemeClr val="bg1"/>
                </a:solidFill>
              </a:rPr>
              <a:t>Back up </a:t>
            </a:r>
            <a:endParaRPr sz="6000" b="1" dirty="0">
              <a:solidFill>
                <a:schemeClr val="bg1"/>
              </a:solidFill>
            </a:endParaRPr>
          </a:p>
        </p:txBody>
      </p:sp>
    </p:spTree>
    <p:extLst>
      <p:ext uri="{BB962C8B-B14F-4D97-AF65-F5344CB8AC3E}">
        <p14:creationId xmlns:p14="http://schemas.microsoft.com/office/powerpoint/2010/main" val="3280339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24429991fea_3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65" name="Google Shape;365;g24429991fea_3_0"/>
          <p:cNvSpPr txBox="1"/>
          <p:nvPr/>
        </p:nvSpPr>
        <p:spPr>
          <a:xfrm>
            <a:off x="1320925" y="2080900"/>
            <a:ext cx="9879900" cy="3535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Pearson correlation (+scatter plot to visualize the correlation):</a:t>
            </a:r>
            <a:endParaRPr sz="12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linear relationship between two continuous variables:</a:t>
            </a:r>
            <a:endParaRPr sz="12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explore the relationship between the expression levels of a particular gene and its copy number variation in different cancer cell line(prism.exp and prism.cnv)</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Aim: to determine whether there is a significant correlation between the two variables, and potentially identify genes that are associated with genomic instability or oncogenesis, and identify them as a target</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examine the relation between drug concentration/disease area/target and drug response(prism+prism.treat)</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Correlation between genetic alterations and drug sensitivity(prism.snv,prism.cnv + prism)</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Times New Roman"/>
                <a:ea typeface="Times New Roman"/>
                <a:cs typeface="Times New Roman"/>
                <a:sym typeface="Times New Roman"/>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Correlation between gene knockdown and drug response: the drug is effective because this particular gene is suppressed?</a:t>
            </a:r>
            <a:endParaRPr sz="11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a:p>
            <a:pPr marL="457200" marR="0" lvl="0" indent="0" algn="l" rtl="0">
              <a:lnSpc>
                <a:spcPct val="115000"/>
              </a:lnSpc>
              <a:spcBef>
                <a:spcPts val="0"/>
              </a:spcBef>
              <a:spcAft>
                <a:spcPts val="0"/>
              </a:spcAft>
              <a:buClr>
                <a:schemeClr val="dk1"/>
              </a:buClr>
              <a:buSzPts val="1100"/>
              <a:buFont typeface="Arial"/>
              <a:buNone/>
            </a:pPr>
            <a:r>
              <a:rPr lang="es-EC" sz="1200" b="0" i="0" u="none" strike="noStrike" cap="none">
                <a:solidFill>
                  <a:schemeClr val="dk1"/>
                </a:solidFill>
                <a:latin typeface="Arial"/>
                <a:ea typeface="Arial"/>
                <a:cs typeface="Arial"/>
                <a:sym typeface="Arial"/>
              </a:rPr>
              <a:t>To sum up:</a:t>
            </a:r>
            <a:endParaRPr sz="12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genes which are associated with genomic instability</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potential targets</a:t>
            </a:r>
            <a:endParaRPr sz="1100" b="0" i="0" u="none" strike="noStrike" cap="none">
              <a:solidFill>
                <a:schemeClr val="dk1"/>
              </a:solidFill>
              <a:latin typeface="Arial"/>
              <a:ea typeface="Arial"/>
              <a:cs typeface="Arial"/>
              <a:sym typeface="Arial"/>
            </a:endParaRPr>
          </a:p>
          <a:p>
            <a:pPr marL="457200" marR="0" lvl="0" indent="-228600" algn="l" rtl="0">
              <a:lnSpc>
                <a:spcPct val="115000"/>
              </a:lnSpc>
              <a:spcBef>
                <a:spcPts val="0"/>
              </a:spcBef>
              <a:spcAft>
                <a:spcPts val="0"/>
              </a:spcAft>
              <a:buClr>
                <a:schemeClr val="dk1"/>
              </a:buClr>
              <a:buSzPts val="1100"/>
              <a:buFont typeface="Arial"/>
              <a:buNone/>
            </a:pPr>
            <a:r>
              <a:rPr lang="es-EC" sz="1100" b="0" i="0" u="none" strike="noStrike" cap="none">
                <a:solidFill>
                  <a:schemeClr val="dk1"/>
                </a:solidFill>
                <a:latin typeface="Arial"/>
                <a:ea typeface="Arial"/>
                <a:cs typeface="Arial"/>
                <a:sym typeface="Arial"/>
              </a:rPr>
              <a:t>-</a:t>
            </a:r>
            <a:r>
              <a:rPr lang="es-EC" sz="700" b="0" i="0" u="none" strike="noStrike" cap="none">
                <a:solidFill>
                  <a:schemeClr val="dk1"/>
                </a:solidFill>
                <a:latin typeface="Times New Roman"/>
                <a:ea typeface="Times New Roman"/>
                <a:cs typeface="Times New Roman"/>
                <a:sym typeface="Times New Roman"/>
              </a:rPr>
              <a:t>       </a:t>
            </a:r>
            <a:r>
              <a:rPr lang="es-EC" sz="1100" b="0" i="0" u="none" strike="noStrike" cap="none">
                <a:solidFill>
                  <a:schemeClr val="dk1"/>
                </a:solidFill>
                <a:latin typeface="Arial"/>
                <a:ea typeface="Arial"/>
                <a:cs typeface="Arial"/>
                <a:sym typeface="Arial"/>
              </a:rPr>
              <a:t>To identify drug factors with are important for the drug response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C" sz="1200" b="0" i="0" u="none" strike="noStrike" cap="none">
                <a:solidFill>
                  <a:schemeClr val="dk1"/>
                </a:solidFill>
                <a:latin typeface="Calibri"/>
                <a:ea typeface="Calibri"/>
                <a:cs typeface="Calibri"/>
                <a:sym typeface="Calibri"/>
              </a:rPr>
              <a:t>To identify essential genes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s-EC" sz="1200" b="0" i="0" u="none" strike="noStrike" cap="none">
                <a:solidFill>
                  <a:schemeClr val="dk1"/>
                </a:solidFill>
                <a:latin typeface="Calibri"/>
                <a:ea typeface="Calibri"/>
                <a:cs typeface="Calibri"/>
                <a:sym typeface="Calibri"/>
              </a:rPr>
              <a:t>I am leaving this here, this is not the final look</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4371fc270a_0_138"/>
          <p:cNvSpPr/>
          <p:nvPr/>
        </p:nvSpPr>
        <p:spPr>
          <a:xfrm>
            <a:off x="-522868" y="-398995"/>
            <a:ext cx="3829200" cy="3828000"/>
          </a:xfrm>
          <a:prstGeom prst="ellipse">
            <a:avLst/>
          </a:prstGeom>
          <a:solidFill>
            <a:srgbClr val="8DA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Prism.exp</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77" name="Google Shape;377;g24371fc270a_0_138"/>
          <p:cNvSpPr txBox="1"/>
          <p:nvPr/>
        </p:nvSpPr>
        <p:spPr>
          <a:xfrm>
            <a:off x="5491775" y="790275"/>
            <a:ext cx="5826300" cy="2724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s-EC" sz="2800" b="0" i="0" u="none" strike="noStrike" cap="none">
                <a:solidFill>
                  <a:schemeClr val="dk1"/>
                </a:solidFill>
                <a:latin typeface="Arial"/>
                <a:ea typeface="Arial"/>
                <a:cs typeface="Arial"/>
                <a:sym typeface="Arial"/>
              </a:rPr>
              <a:t>•</a:t>
            </a:r>
            <a:r>
              <a:rPr lang="es-EC" sz="2800" b="0" i="0" u="none" strike="noStrike" cap="none">
                <a:solidFill>
                  <a:schemeClr val="dk1"/>
                </a:solidFill>
                <a:latin typeface="Calibri"/>
                <a:ea typeface="Calibri"/>
                <a:cs typeface="Calibri"/>
                <a:sym typeface="Calibri"/>
              </a:rPr>
              <a:t>Level of gene expression in cancer cell lines</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r>
              <a:rPr lang="es-EC" sz="2800" b="0" i="0" u="none" strike="noStrike" cap="none">
                <a:solidFill>
                  <a:schemeClr val="dk1"/>
                </a:solidFill>
                <a:latin typeface="Calibri"/>
                <a:ea typeface="Calibri"/>
                <a:cs typeface="Calibri"/>
                <a:sym typeface="Calibri"/>
              </a:rPr>
              <a:t>→TSPAN6 gene expression</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endParaRPr sz="2800" b="0" i="0" u="none" strike="noStrike" cap="none">
              <a:solidFill>
                <a:srgbClr val="E781E9"/>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378" name="Google Shape;378;g24371fc270a_0_138"/>
          <p:cNvPicPr preferRelativeResize="0"/>
          <p:nvPr/>
        </p:nvPicPr>
        <p:blipFill rotWithShape="1">
          <a:blip r:embed="rId3">
            <a:alphaModFix/>
          </a:blip>
          <a:srcRect/>
          <a:stretch/>
        </p:blipFill>
        <p:spPr>
          <a:xfrm>
            <a:off x="5491775" y="2955375"/>
            <a:ext cx="6343926" cy="3919824"/>
          </a:xfrm>
          <a:prstGeom prst="rect">
            <a:avLst/>
          </a:prstGeom>
          <a:noFill/>
          <a:ln>
            <a:noFill/>
          </a:ln>
        </p:spPr>
      </p:pic>
      <p:pic>
        <p:nvPicPr>
          <p:cNvPr id="379" name="Google Shape;379;g24371fc270a_0_138"/>
          <p:cNvPicPr preferRelativeResize="0"/>
          <p:nvPr/>
        </p:nvPicPr>
        <p:blipFill rotWithShape="1">
          <a:blip r:embed="rId4">
            <a:alphaModFix/>
          </a:blip>
          <a:srcRect l="4942" t="28908" r="44680" b="54100"/>
          <a:stretch/>
        </p:blipFill>
        <p:spPr>
          <a:xfrm>
            <a:off x="80350" y="4053725"/>
            <a:ext cx="5183698" cy="1165324"/>
          </a:xfrm>
          <a:prstGeom prst="rect">
            <a:avLst/>
          </a:prstGeom>
          <a:noFill/>
          <a:ln>
            <a:noFill/>
          </a:ln>
        </p:spPr>
      </p:pic>
      <p:sp>
        <p:nvSpPr>
          <p:cNvPr id="380" name="Google Shape;380;g24371fc270a_0_138"/>
          <p:cNvSpPr txBox="1"/>
          <p:nvPr/>
        </p:nvSpPr>
        <p:spPr>
          <a:xfrm>
            <a:off x="80350" y="5491775"/>
            <a:ext cx="4406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a:solidFill>
                  <a:srgbClr val="000000"/>
                </a:solidFill>
                <a:latin typeface="Calibri"/>
                <a:ea typeface="Calibri"/>
                <a:cs typeface="Calibri"/>
                <a:sym typeface="Calibri"/>
              </a:rPr>
              <a:t>Image: mean value of TSPAN6 gene expression</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4429991fea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a:p>
        </p:txBody>
      </p:sp>
      <p:sp>
        <p:nvSpPr>
          <p:cNvPr id="387" name="Google Shape;387;g24429991fea_0_0"/>
          <p:cNvSpPr txBox="1"/>
          <p:nvPr/>
        </p:nvSpPr>
        <p:spPr>
          <a:xfrm>
            <a:off x="1371600" y="2977050"/>
            <a:ext cx="8127900" cy="3178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Linear regression is a predictive statistical method for modeling the relationship between a dependent variable (also called the outcome or response variable) and one or more independent variables (also called predictors or explanatory variables).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In the context of our project, linear regression could be used to model the relationship between treatment response (the dependent variable) and various properties of the treatments or cell lines (the independent variables)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Level of gene expression</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Presence of certain mutations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Copy number of variations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s-EC" sz="1600" b="0" i="0" u="none" strike="noStrike" cap="none">
                <a:solidFill>
                  <a:srgbClr val="141414"/>
                </a:solidFill>
                <a:latin typeface="Arial"/>
                <a:ea typeface="Arial"/>
                <a:cs typeface="Arial"/>
                <a:sym typeface="Arial"/>
              </a:rPr>
              <a:t>To predict the response to a specific treatment in gastric cancer cell lines</a:t>
            </a:r>
            <a:endParaRPr sz="1600" b="0" i="0" u="none" strike="noStrike" cap="none">
              <a:solidFill>
                <a:srgbClr val="14141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
          <p:cNvSpPr/>
          <p:nvPr/>
        </p:nvSpPr>
        <p:spPr>
          <a:xfrm>
            <a:off x="7934673" y="83230"/>
            <a:ext cx="3829200" cy="3828000"/>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93" name="Google Shape;393;p5"/>
          <p:cNvSpPr txBox="1"/>
          <p:nvPr/>
        </p:nvSpPr>
        <p:spPr>
          <a:xfrm>
            <a:off x="248628" y="202325"/>
            <a:ext cx="46941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C" sz="2400" b="1" i="0" u="none" strike="noStrike" cap="none">
                <a:solidFill>
                  <a:schemeClr val="dk1"/>
                </a:solidFill>
                <a:latin typeface="Calibri"/>
                <a:ea typeface="Calibri"/>
                <a:cs typeface="Calibri"/>
                <a:sym typeface="Calibri"/>
              </a:rPr>
              <a:t>What did we do so far?</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gastric.cancer.celllines</a:t>
            </a:r>
            <a:endParaRPr sz="2400" b="0" i="0" u="none" strike="noStrike" cap="none">
              <a:solidFill>
                <a:schemeClr val="dk1"/>
              </a:solidFill>
              <a:latin typeface="Calibri"/>
              <a:ea typeface="Calibri"/>
              <a:cs typeface="Calibri"/>
              <a:sym typeface="Calibri"/>
            </a:endParaRPr>
          </a:p>
        </p:txBody>
      </p:sp>
      <p:pic>
        <p:nvPicPr>
          <p:cNvPr id="394" name="Google Shape;394;p5"/>
          <p:cNvPicPr preferRelativeResize="0"/>
          <p:nvPr/>
        </p:nvPicPr>
        <p:blipFill rotWithShape="1">
          <a:blip r:embed="rId3">
            <a:alphaModFix/>
          </a:blip>
          <a:srcRect/>
          <a:stretch/>
        </p:blipFill>
        <p:spPr>
          <a:xfrm>
            <a:off x="114693" y="1924973"/>
            <a:ext cx="7270828" cy="4719266"/>
          </a:xfrm>
          <a:prstGeom prst="rect">
            <a:avLst/>
          </a:prstGeom>
          <a:noFill/>
          <a:ln>
            <a:noFill/>
          </a:ln>
        </p:spPr>
      </p:pic>
      <p:sp>
        <p:nvSpPr>
          <p:cNvPr id="395" name="Google Shape;395;p5"/>
          <p:cNvSpPr/>
          <p:nvPr/>
        </p:nvSpPr>
        <p:spPr>
          <a:xfrm>
            <a:off x="490897" y="1924973"/>
            <a:ext cx="1092900" cy="4719300"/>
          </a:xfrm>
          <a:prstGeom prst="rect">
            <a:avLst/>
          </a:prstGeom>
          <a:noFill/>
          <a:ln w="12700" cap="flat" cmpd="sng">
            <a:solidFill>
              <a:srgbClr val="E781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6" name="Google Shape;396;p5"/>
          <p:cNvSpPr/>
          <p:nvPr/>
        </p:nvSpPr>
        <p:spPr>
          <a:xfrm>
            <a:off x="6556108" y="1924973"/>
            <a:ext cx="829500" cy="4719300"/>
          </a:xfrm>
          <a:prstGeom prst="rect">
            <a:avLst/>
          </a:prstGeom>
          <a:noFill/>
          <a:ln w="12700" cap="flat" cmpd="sng">
            <a:solidFill>
              <a:srgbClr val="E781E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4371fc270a_0_14"/>
          <p:cNvSpPr txBox="1">
            <a:spLocks noGrp="1"/>
          </p:cNvSpPr>
          <p:nvPr>
            <p:ph type="title"/>
          </p:nvPr>
        </p:nvSpPr>
        <p:spPr>
          <a:xfrm>
            <a:off x="470625" y="362559"/>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sz="4800" b="1" dirty="0">
                <a:latin typeface="Corbel" panose="020B0503020204020204" pitchFamily="34" charset="0"/>
                <a:ea typeface="Arial"/>
                <a:cs typeface="Arial"/>
                <a:sym typeface="Arial"/>
              </a:rPr>
              <a:t>Gastric Cancer</a:t>
            </a:r>
            <a:endParaRPr sz="4800" b="1" dirty="0">
              <a:latin typeface="Corbel" panose="020B0503020204020204" pitchFamily="34" charset="0"/>
              <a:ea typeface="Arial"/>
              <a:cs typeface="Arial"/>
              <a:sym typeface="Arial"/>
            </a:endParaRPr>
          </a:p>
        </p:txBody>
      </p:sp>
      <p:sp>
        <p:nvSpPr>
          <p:cNvPr id="106" name="Google Shape;106;g24371fc270a_0_14"/>
          <p:cNvSpPr txBox="1"/>
          <p:nvPr/>
        </p:nvSpPr>
        <p:spPr>
          <a:xfrm>
            <a:off x="827684" y="2732241"/>
            <a:ext cx="4797863" cy="1302890"/>
          </a:xfrm>
          <a:prstGeom prst="rect">
            <a:avLst/>
          </a:prstGeom>
          <a:noFill/>
          <a:ln>
            <a:noFill/>
          </a:ln>
        </p:spPr>
        <p:txBody>
          <a:bodyPr spcFirstLastPara="1" wrap="square" lIns="91425" tIns="91425" rIns="91425" bIns="91425" anchor="t" anchorCtr="0">
            <a:spAutoFit/>
          </a:bodyPr>
          <a:lstStyle/>
          <a:p>
            <a:pPr marR="0" lvl="0" algn="l" rtl="0">
              <a:lnSpc>
                <a:spcPct val="90000"/>
              </a:lnSpc>
              <a:spcBef>
                <a:spcPts val="1000"/>
              </a:spcBef>
              <a:spcAft>
                <a:spcPts val="0"/>
              </a:spcAft>
              <a:buClr>
                <a:schemeClr val="dk1"/>
              </a:buClr>
              <a:buSzPts val="1100"/>
            </a:pPr>
            <a:endParaRPr sz="2000" b="0" i="0" u="none" strike="noStrike" cap="none" dirty="0">
              <a:solidFill>
                <a:schemeClr val="dk1"/>
              </a:solidFill>
              <a:latin typeface="Corbel" panose="020B0503020204020204" pitchFamily="34" charset="0"/>
              <a:ea typeface="Calibri"/>
              <a:cs typeface="Calibri"/>
              <a:sym typeface="Calibri"/>
            </a:endParaRPr>
          </a:p>
          <a:p>
            <a:pPr marR="0" lvl="0" algn="l" rtl="0">
              <a:lnSpc>
                <a:spcPct val="100000"/>
              </a:lnSpc>
              <a:spcBef>
                <a:spcPts val="0"/>
              </a:spcBef>
              <a:spcAft>
                <a:spcPts val="0"/>
              </a:spcAft>
              <a:buClr>
                <a:srgbClr val="000000"/>
              </a:buClr>
              <a:buSzPts val="2200"/>
            </a:pPr>
            <a:r>
              <a:rPr lang="es-EC" sz="2000" b="0" i="0" u="none" strike="noStrike" cap="none" dirty="0">
                <a:solidFill>
                  <a:schemeClr val="dk1"/>
                </a:solidFill>
                <a:latin typeface="Corbel" panose="020B0503020204020204" pitchFamily="34" charset="0"/>
                <a:ea typeface="Calibri"/>
                <a:cs typeface="Calibri"/>
                <a:sym typeface="Calibri"/>
              </a:rPr>
              <a:t>5</a:t>
            </a:r>
            <a:r>
              <a:rPr lang="es-EC" sz="2000" b="0" i="0" u="none" strike="noStrike" cap="none" baseline="30000" dirty="0">
                <a:solidFill>
                  <a:schemeClr val="dk1"/>
                </a:solidFill>
                <a:latin typeface="Corbel" panose="020B0503020204020204" pitchFamily="34" charset="0"/>
                <a:ea typeface="Calibri"/>
                <a:cs typeface="Calibri"/>
                <a:sym typeface="Calibri"/>
              </a:rPr>
              <a:t>th</a:t>
            </a:r>
            <a:r>
              <a:rPr lang="es-EC" sz="2000" b="0" i="0" u="none" strike="noStrike" cap="none" dirty="0">
                <a:solidFill>
                  <a:schemeClr val="dk1"/>
                </a:solidFill>
                <a:latin typeface="Corbel" panose="020B0503020204020204" pitchFamily="34" charset="0"/>
                <a:ea typeface="Calibri"/>
                <a:cs typeface="Calibri"/>
                <a:sym typeface="Calibri"/>
              </a:rPr>
              <a:t> highest incidence rate (5.7%)</a:t>
            </a:r>
            <a:endParaRPr sz="2000" b="0" i="0" u="none" strike="noStrike" cap="none" dirty="0">
              <a:solidFill>
                <a:schemeClr val="dk1"/>
              </a:solidFill>
              <a:latin typeface="Corbel" panose="020B0503020204020204" pitchFamily="34" charset="0"/>
              <a:ea typeface="Calibri"/>
              <a:cs typeface="Calibri"/>
              <a:sym typeface="Calibri"/>
            </a:endParaRPr>
          </a:p>
          <a:p>
            <a:pPr lvl="0" algn="l" rtl="0">
              <a:lnSpc>
                <a:spcPct val="90000"/>
              </a:lnSpc>
              <a:spcBef>
                <a:spcPts val="1000"/>
              </a:spcBef>
              <a:spcAft>
                <a:spcPts val="0"/>
              </a:spcAft>
              <a:buClr>
                <a:schemeClr val="dk1"/>
              </a:buClr>
              <a:buSzPts val="1100"/>
            </a:pPr>
            <a:r>
              <a:rPr lang="es-EC" sz="2000" dirty="0">
                <a:solidFill>
                  <a:schemeClr val="dk1"/>
                </a:solidFill>
                <a:latin typeface="Corbel" panose="020B0503020204020204" pitchFamily="34" charset="0"/>
                <a:ea typeface="Calibri"/>
                <a:cs typeface="Calibri"/>
                <a:sym typeface="Calibri"/>
              </a:rPr>
              <a:t>3</a:t>
            </a:r>
            <a:r>
              <a:rPr lang="es-EC" sz="2000" baseline="30000" dirty="0">
                <a:solidFill>
                  <a:schemeClr val="dk1"/>
                </a:solidFill>
                <a:latin typeface="Corbel" panose="020B0503020204020204" pitchFamily="34" charset="0"/>
                <a:ea typeface="Calibri"/>
                <a:cs typeface="Calibri"/>
                <a:sym typeface="Calibri"/>
              </a:rPr>
              <a:t>rd</a:t>
            </a:r>
            <a:r>
              <a:rPr lang="es-EC" sz="2000" dirty="0">
                <a:solidFill>
                  <a:schemeClr val="dk1"/>
                </a:solidFill>
                <a:latin typeface="Corbel" panose="020B0503020204020204" pitchFamily="34" charset="0"/>
                <a:ea typeface="Calibri"/>
                <a:cs typeface="Calibri"/>
                <a:sym typeface="Calibri"/>
              </a:rPr>
              <a:t> leading cause of cancer deaths</a:t>
            </a:r>
            <a:endParaRPr sz="2000" dirty="0">
              <a:solidFill>
                <a:schemeClr val="dk1"/>
              </a:solidFill>
              <a:latin typeface="Corbel" panose="020B0503020204020204" pitchFamily="34" charset="0"/>
              <a:ea typeface="Calibri"/>
              <a:cs typeface="Calibri"/>
              <a:sym typeface="Calibri"/>
            </a:endParaRPr>
          </a:p>
        </p:txBody>
      </p:sp>
      <p:pic>
        <p:nvPicPr>
          <p:cNvPr id="107" name="Google Shape;107;g24371fc270a_0_14"/>
          <p:cNvPicPr preferRelativeResize="0"/>
          <p:nvPr/>
        </p:nvPicPr>
        <p:blipFill rotWithShape="1">
          <a:blip r:embed="rId3">
            <a:alphaModFix/>
          </a:blip>
          <a:srcRect/>
          <a:stretch/>
        </p:blipFill>
        <p:spPr>
          <a:xfrm>
            <a:off x="6096000" y="1989752"/>
            <a:ext cx="4949501" cy="3847955"/>
          </a:xfrm>
          <a:prstGeom prst="rect">
            <a:avLst/>
          </a:prstGeom>
          <a:noFill/>
          <a:ln>
            <a:noFill/>
          </a:ln>
        </p:spPr>
      </p:pic>
      <p:sp>
        <p:nvSpPr>
          <p:cNvPr id="108" name="Google Shape;108;g24371fc270a_0_14"/>
          <p:cNvSpPr txBox="1"/>
          <p:nvPr/>
        </p:nvSpPr>
        <p:spPr>
          <a:xfrm>
            <a:off x="5420127" y="6291600"/>
            <a:ext cx="6574408" cy="718628"/>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C" sz="1800" b="1" i="0" u="none" strike="noStrike" cap="none" dirty="0">
                <a:solidFill>
                  <a:schemeClr val="dk1"/>
                </a:solidFill>
                <a:latin typeface="Corbel" panose="020B0503020204020204" pitchFamily="34" charset="0"/>
                <a:ea typeface="Calibri"/>
                <a:cs typeface="Calibri"/>
                <a:sym typeface="Calibri"/>
              </a:rPr>
              <a:t>Image 2: Layers of the stomach wall (National Cancer Institute)</a:t>
            </a:r>
            <a:endParaRPr sz="1800" b="1" i="0" u="none" strike="noStrike" cap="none" dirty="0">
              <a:solidFill>
                <a:schemeClr val="dk1"/>
              </a:solidFill>
              <a:latin typeface="Corbel" panose="020B050302020402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
          <p:cNvSpPr/>
          <p:nvPr/>
        </p:nvSpPr>
        <p:spPr>
          <a:xfrm>
            <a:off x="-522868" y="-398995"/>
            <a:ext cx="3829173" cy="3827995"/>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2" name="Google Shape;402;p3"/>
          <p:cNvSpPr/>
          <p:nvPr/>
        </p:nvSpPr>
        <p:spPr>
          <a:xfrm>
            <a:off x="8885698" y="-398995"/>
            <a:ext cx="3829173" cy="3827995"/>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3" name="Google Shape;403;p3"/>
          <p:cNvSpPr txBox="1"/>
          <p:nvPr/>
        </p:nvSpPr>
        <p:spPr>
          <a:xfrm>
            <a:off x="956075" y="2031024"/>
            <a:ext cx="4629300" cy="4525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Data frame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treatment's characteristics</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11,168 treatments (rows) &amp; 11 aspects treatments (columns)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1" i="0" u="none" strike="noStrike" cap="none">
                <a:solidFill>
                  <a:schemeClr val="dk1"/>
                </a:solidFill>
                <a:latin typeface="Calibri"/>
                <a:ea typeface="Calibri"/>
                <a:cs typeface="Calibri"/>
                <a:sym typeface="Calibri"/>
              </a:rPr>
              <a:t>Example: </a:t>
            </a:r>
            <a:r>
              <a:rPr lang="es-EC" sz="2400" b="0" i="0" u="none" strike="noStrike" cap="none">
                <a:solidFill>
                  <a:schemeClr val="dk1"/>
                </a:solidFill>
                <a:latin typeface="Calibri"/>
                <a:ea typeface="Calibri"/>
                <a:cs typeface="Calibri"/>
                <a:sym typeface="Calibri"/>
              </a:rPr>
              <a:t>Dose, Name, moA, Target, </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Explore relationships between treatment properties and treatment response</a:t>
            </a:r>
            <a:endParaRPr sz="1400" b="0" i="0" u="none" strike="noStrike" cap="none">
              <a:solidFill>
                <a:srgbClr val="000000"/>
              </a:solidFill>
              <a:latin typeface="Arial"/>
              <a:ea typeface="Arial"/>
              <a:cs typeface="Arial"/>
              <a:sym typeface="Arial"/>
            </a:endParaRPr>
          </a:p>
        </p:txBody>
      </p:sp>
      <p:sp>
        <p:nvSpPr>
          <p:cNvPr id="404" name="Google Shape;404;p3"/>
          <p:cNvSpPr txBox="1"/>
          <p:nvPr/>
        </p:nvSpPr>
        <p:spPr>
          <a:xfrm>
            <a:off x="6676000" y="1846236"/>
            <a:ext cx="5370600" cy="4894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Date frame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cell line's characteristics</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481 cell lines (rows) &amp; 29 information aspects (columns) </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1" i="0" u="none" strike="noStrike" cap="none">
                <a:solidFill>
                  <a:schemeClr val="dk1"/>
                </a:solidFill>
                <a:latin typeface="Calibri"/>
                <a:ea typeface="Calibri"/>
                <a:cs typeface="Calibri"/>
                <a:sym typeface="Calibri"/>
              </a:rPr>
              <a:t>Example: </a:t>
            </a:r>
            <a:r>
              <a:rPr lang="es-EC" sz="2400" b="0" i="0" u="none" strike="noStrike" cap="none">
                <a:solidFill>
                  <a:schemeClr val="dk1"/>
                </a:solidFill>
                <a:latin typeface="Calibri"/>
                <a:ea typeface="Calibri"/>
                <a:cs typeface="Calibri"/>
                <a:sym typeface="Calibri"/>
              </a:rPr>
              <a:t>linage (subtype), disease (subtype)</a:t>
            </a:r>
            <a:endParaRPr sz="1400" b="0" i="0" u="none" strike="noStrike" cap="none">
              <a:solidFill>
                <a:srgbClr val="000000"/>
              </a:solidFill>
              <a:latin typeface="Arial"/>
              <a:ea typeface="Arial"/>
              <a:cs typeface="Arial"/>
              <a:sym typeface="Arial"/>
            </a:endParaRPr>
          </a:p>
          <a:p>
            <a:pPr marL="380990" marR="0" lvl="0" indent="-22859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Stratification of cell lines: </a:t>
            </a:r>
            <a:endParaRPr sz="1400" b="0" i="0" u="none" strike="noStrike" cap="none">
              <a:solidFill>
                <a:srgbClr val="000000"/>
              </a:solidFill>
              <a:latin typeface="Arial"/>
              <a:ea typeface="Arial"/>
              <a:cs typeface="Arial"/>
              <a:sym typeface="Arial"/>
            </a:endParaRPr>
          </a:p>
          <a:p>
            <a:pPr marL="380990" marR="0" lvl="0" indent="-380990"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 Relationship between gastric cell line characteristics and treatment response</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4371fc270a_0_168"/>
          <p:cNvSpPr/>
          <p:nvPr/>
        </p:nvSpPr>
        <p:spPr>
          <a:xfrm>
            <a:off x="-522868" y="-398995"/>
            <a:ext cx="3829200" cy="3828000"/>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Prism.treat</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0" name="Google Shape;410;g24371fc270a_0_168"/>
          <p:cNvSpPr/>
          <p:nvPr/>
        </p:nvSpPr>
        <p:spPr>
          <a:xfrm>
            <a:off x="8457073" y="-59645"/>
            <a:ext cx="3829200" cy="3828000"/>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1" name="Google Shape;411;g24371fc270a_0_168"/>
          <p:cNvSpPr txBox="1"/>
          <p:nvPr/>
        </p:nvSpPr>
        <p:spPr>
          <a:xfrm>
            <a:off x="219375" y="3909150"/>
            <a:ext cx="4880400" cy="26781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treatment's characteristics </a:t>
            </a:r>
            <a:endParaRPr sz="1400" b="0" i="0" u="none" strike="noStrike" cap="none">
              <a:solidFill>
                <a:srgbClr val="000000"/>
              </a:solidFill>
              <a:latin typeface="Arial"/>
              <a:ea typeface="Arial"/>
              <a:cs typeface="Arial"/>
              <a:sym typeface="Arial"/>
            </a:endParaRPr>
          </a:p>
          <a:p>
            <a:pPr marL="380989" marR="0" lvl="0" indent="-228589"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Explore relationships between treatment responseand treatment responseproperties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→pathways, target molecules</a:t>
            </a:r>
            <a:endParaRPr sz="2400" b="0" i="0" u="none" strike="noStrike" cap="none">
              <a:solidFill>
                <a:schemeClr val="dk1"/>
              </a:solidFill>
              <a:latin typeface="Calibri"/>
              <a:ea typeface="Calibri"/>
              <a:cs typeface="Calibri"/>
              <a:sym typeface="Calibri"/>
            </a:endParaRPr>
          </a:p>
        </p:txBody>
      </p:sp>
      <p:sp>
        <p:nvSpPr>
          <p:cNvPr id="412" name="Google Shape;412;g24371fc270a_0_168"/>
          <p:cNvSpPr txBox="1"/>
          <p:nvPr/>
        </p:nvSpPr>
        <p:spPr>
          <a:xfrm>
            <a:off x="6925000" y="4278450"/>
            <a:ext cx="5089800" cy="2308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400" b="0" i="0" u="none" strike="noStrike" cap="none">
                <a:solidFill>
                  <a:schemeClr val="dk1"/>
                </a:solidFill>
                <a:latin typeface="Calibri"/>
                <a:ea typeface="Calibri"/>
                <a:cs typeface="Calibri"/>
                <a:sym typeface="Calibri"/>
              </a:rPr>
              <a:t>Information about the cell line's characteristics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Stratification of cell lines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C" sz="2400" b="0" i="0" u="none" strike="noStrike" cap="none">
                <a:solidFill>
                  <a:schemeClr val="dk1"/>
                </a:solidFill>
                <a:latin typeface="Calibri"/>
                <a:ea typeface="Calibri"/>
                <a:cs typeface="Calibri"/>
                <a:sym typeface="Calibri"/>
              </a:rPr>
              <a:t>🡪 Relationship between gastric cell line characteristics and treatment response</a:t>
            </a:r>
            <a:endParaRPr sz="2400" b="0" i="0" u="none" strike="noStrike" cap="none">
              <a:solidFill>
                <a:schemeClr val="dk1"/>
              </a:solidFill>
              <a:latin typeface="Calibri"/>
              <a:ea typeface="Calibri"/>
              <a:cs typeface="Calibri"/>
              <a:sym typeface="Calibri"/>
            </a:endParaRPr>
          </a:p>
        </p:txBody>
      </p:sp>
      <p:pic>
        <p:nvPicPr>
          <p:cNvPr id="413" name="Google Shape;413;g24371fc270a_0_168"/>
          <p:cNvPicPr preferRelativeResize="0"/>
          <p:nvPr/>
        </p:nvPicPr>
        <p:blipFill rotWithShape="1">
          <a:blip r:embed="rId3">
            <a:alphaModFix/>
          </a:blip>
          <a:srcRect l="7290" t="14466" r="57304" b="34553"/>
          <a:stretch/>
        </p:blipFill>
        <p:spPr>
          <a:xfrm>
            <a:off x="3991825" y="272350"/>
            <a:ext cx="3643075" cy="3496000"/>
          </a:xfrm>
          <a:prstGeom prst="rect">
            <a:avLst/>
          </a:prstGeom>
          <a:noFill/>
          <a:ln>
            <a:noFill/>
          </a:ln>
        </p:spPr>
      </p:pic>
      <p:sp>
        <p:nvSpPr>
          <p:cNvPr id="414" name="Google Shape;414;g24371fc270a_0_168"/>
          <p:cNvSpPr/>
          <p:nvPr/>
        </p:nvSpPr>
        <p:spPr>
          <a:xfrm>
            <a:off x="3857625" y="2638725"/>
            <a:ext cx="3763875" cy="214300"/>
          </a:xfrm>
          <a:prstGeom prst="flowChartProcess">
            <a:avLst/>
          </a:prstGeom>
          <a:noFill/>
          <a:ln w="76200" cap="flat" cmpd="sng">
            <a:solidFill>
              <a:srgbClr val="C2BFF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24371fc270a_0_204"/>
          <p:cNvSpPr txBox="1">
            <a:spLocks noGrp="1"/>
          </p:cNvSpPr>
          <p:nvPr>
            <p:ph type="title"/>
          </p:nvPr>
        </p:nvSpPr>
        <p:spPr>
          <a:xfrm>
            <a:off x="88125" y="1642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a:t>Code of data cleanup </a:t>
            </a:r>
            <a:endParaRPr/>
          </a:p>
        </p:txBody>
      </p:sp>
      <p:pic>
        <p:nvPicPr>
          <p:cNvPr id="421" name="Google Shape;421;g24371fc270a_0_204"/>
          <p:cNvPicPr preferRelativeResize="0"/>
          <p:nvPr/>
        </p:nvPicPr>
        <p:blipFill rotWithShape="1">
          <a:blip r:embed="rId3">
            <a:alphaModFix/>
          </a:blip>
          <a:srcRect l="2685" t="19664" r="27177" b="31851"/>
          <a:stretch/>
        </p:blipFill>
        <p:spPr>
          <a:xfrm>
            <a:off x="147375" y="1436325"/>
            <a:ext cx="5438152" cy="2505550"/>
          </a:xfrm>
          <a:prstGeom prst="rect">
            <a:avLst/>
          </a:prstGeom>
          <a:noFill/>
          <a:ln>
            <a:noFill/>
          </a:ln>
        </p:spPr>
      </p:pic>
      <p:pic>
        <p:nvPicPr>
          <p:cNvPr id="422" name="Google Shape;422;g24371fc270a_0_204"/>
          <p:cNvPicPr preferRelativeResize="0"/>
          <p:nvPr/>
        </p:nvPicPr>
        <p:blipFill rotWithShape="1">
          <a:blip r:embed="rId4">
            <a:alphaModFix/>
          </a:blip>
          <a:srcRect t="16134" r="25395" b="32642"/>
          <a:stretch/>
        </p:blipFill>
        <p:spPr>
          <a:xfrm>
            <a:off x="27138" y="4125500"/>
            <a:ext cx="5678623" cy="2598551"/>
          </a:xfrm>
          <a:prstGeom prst="rect">
            <a:avLst/>
          </a:prstGeom>
          <a:noFill/>
          <a:ln>
            <a:noFill/>
          </a:ln>
        </p:spPr>
      </p:pic>
      <p:pic>
        <p:nvPicPr>
          <p:cNvPr id="423" name="Google Shape;423;g24371fc270a_0_204"/>
          <p:cNvPicPr preferRelativeResize="0"/>
          <p:nvPr/>
        </p:nvPicPr>
        <p:blipFill rotWithShape="1">
          <a:blip r:embed="rId5">
            <a:alphaModFix/>
          </a:blip>
          <a:srcRect l="1657" t="17681" r="27480" b="31274"/>
          <a:stretch/>
        </p:blipFill>
        <p:spPr>
          <a:xfrm>
            <a:off x="5840025" y="2424425"/>
            <a:ext cx="5914399" cy="283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1e2dd44446e_0_0"/>
          <p:cNvPicPr preferRelativeResize="0"/>
          <p:nvPr/>
        </p:nvPicPr>
        <p:blipFill>
          <a:blip r:embed="rId3">
            <a:alphaModFix/>
          </a:blip>
          <a:stretch>
            <a:fillRect/>
          </a:stretch>
        </p:blipFill>
        <p:spPr>
          <a:xfrm>
            <a:off x="2718325" y="1164600"/>
            <a:ext cx="7181674" cy="4985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2C8B36F-81EA-41CD-CB17-920AFA6499CD}"/>
              </a:ext>
            </a:extLst>
          </p:cNvPr>
          <p:cNvSpPr txBox="1"/>
          <p:nvPr/>
        </p:nvSpPr>
        <p:spPr>
          <a:xfrm>
            <a:off x="540237" y="1770132"/>
            <a:ext cx="11175535" cy="2677656"/>
          </a:xfrm>
          <a:prstGeom prst="rect">
            <a:avLst/>
          </a:prstGeom>
          <a:noFill/>
        </p:spPr>
        <p:txBody>
          <a:bodyPr wrap="square">
            <a:spAutoFit/>
          </a:bodyPr>
          <a:lstStyle/>
          <a:p>
            <a:pPr marL="285750" indent="-285750">
              <a:buFont typeface="Arial" panose="020B0604020202020204" pitchFamily="34" charset="0"/>
              <a:buChar char="•"/>
            </a:pPr>
            <a:r>
              <a:rPr lang="es-EC" dirty="0"/>
              <a:t>How did you decide on the specific properties to focus on when grouping treatments in step 4?</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The properties we chose for grouping treatments are based on the available data in the PRISM.treat dataset, which includes properties like the mechanism of action, target molecules, and other relevant factors. These properties have been chosen as they have a direct influence on treatment response and effectiveness. This we know through general knowledge, but also in the literature we read, they tried to pave the pathways between the drug and thir target protein and it counts as grouping by properties. Here the drug- target protein pair. </a:t>
            </a:r>
          </a:p>
          <a:p>
            <a:endParaRPr lang="es-EC" dirty="0"/>
          </a:p>
          <a:p>
            <a:endParaRPr lang="es-EC" dirty="0"/>
          </a:p>
          <a:p>
            <a:endParaRPr lang="es-EC" dirty="0"/>
          </a:p>
          <a:p>
            <a:endParaRPr lang="es-EC" dirty="0"/>
          </a:p>
          <a:p>
            <a:endParaRPr lang="es-EC" dirty="0"/>
          </a:p>
        </p:txBody>
      </p:sp>
      <p:sp>
        <p:nvSpPr>
          <p:cNvPr id="6" name="Google Shape;256;p9">
            <a:extLst>
              <a:ext uri="{FF2B5EF4-FFF2-40B4-BE49-F238E27FC236}">
                <a16:creationId xmlns:a16="http://schemas.microsoft.com/office/drawing/2014/main" id="{2390D920-F280-EF04-9145-27E9612B12AC}"/>
              </a:ext>
            </a:extLst>
          </p:cNvPr>
          <p:cNvSpPr/>
          <p:nvPr/>
        </p:nvSpPr>
        <p:spPr>
          <a:xfrm>
            <a:off x="540237" y="273950"/>
            <a:ext cx="3027421" cy="1419939"/>
          </a:xfrm>
          <a:prstGeom prst="roundRect">
            <a:avLst>
              <a:gd name="adj" fmla="val 15918"/>
            </a:avLst>
          </a:prstGeom>
          <a:solidFill>
            <a:srgbClr val="C9C1D7"/>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ea typeface="Roboto"/>
                <a:cs typeface="Roboto"/>
                <a:sym typeface="Roboto"/>
              </a:rPr>
              <a:t>Group treatments based on properties  </a:t>
            </a:r>
            <a:endParaRPr sz="1400" b="0" i="0" u="none" strike="noStrike" cap="none" dirty="0">
              <a:solidFill>
                <a:srgbClr val="000000"/>
              </a:solidFill>
              <a:latin typeface="Corbel" panose="020B0503020204020204" pitchFamily="34" charset="0"/>
              <a:sym typeface="Arial"/>
            </a:endParaRPr>
          </a:p>
        </p:txBody>
      </p:sp>
      <p:sp>
        <p:nvSpPr>
          <p:cNvPr id="7" name="CuadroTexto 6">
            <a:extLst>
              <a:ext uri="{FF2B5EF4-FFF2-40B4-BE49-F238E27FC236}">
                <a16:creationId xmlns:a16="http://schemas.microsoft.com/office/drawing/2014/main" id="{C29AF1BF-114D-CED3-1BDF-CF3C77D51590}"/>
              </a:ext>
            </a:extLst>
          </p:cNvPr>
          <p:cNvSpPr txBox="1"/>
          <p:nvPr/>
        </p:nvSpPr>
        <p:spPr>
          <a:xfrm>
            <a:off x="476228" y="3936432"/>
            <a:ext cx="10814623" cy="1600438"/>
          </a:xfrm>
          <a:prstGeom prst="rect">
            <a:avLst/>
          </a:prstGeom>
          <a:noFill/>
        </p:spPr>
        <p:txBody>
          <a:bodyPr wrap="square">
            <a:spAutoFit/>
          </a:bodyPr>
          <a:lstStyle/>
          <a:p>
            <a:pPr marL="285750" indent="-285750">
              <a:buFont typeface="Arial" panose="020B0604020202020204" pitchFamily="34" charset="0"/>
              <a:buChar char="•"/>
            </a:pPr>
            <a:r>
              <a:rPr lang="es-EC" dirty="0"/>
              <a:t>We plan to use standard clustering techniques such as K-means or hierarchical clustering</a:t>
            </a:r>
          </a:p>
          <a:p>
            <a:pPr marL="285750" indent="-285750">
              <a:buFont typeface="Arial" panose="020B0604020202020204" pitchFamily="34" charset="0"/>
              <a:buChar char="•"/>
            </a:pPr>
            <a:r>
              <a:rPr lang="es-EC" dirty="0"/>
              <a:t>Each treatment can then be represented as a point in a three-dimensional space, with the coordinates of the point given by the values of these three properties.</a:t>
            </a:r>
          </a:p>
          <a:p>
            <a:pPr marL="285750" indent="-285750">
              <a:buFont typeface="Arial" panose="020B0604020202020204" pitchFamily="34" charset="0"/>
              <a:buChar char="•"/>
            </a:pPr>
            <a:r>
              <a:rPr lang="es-EC" dirty="0"/>
              <a:t>The result is a grouping of treatments into clusters, where each cluster represents a group of treatments that are similar to each other (in the sense that they are near each other in the feature space) and dissimilar from the treatments in other clusters.</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p:txBody>
      </p:sp>
    </p:spTree>
    <p:extLst>
      <p:ext uri="{BB962C8B-B14F-4D97-AF65-F5344CB8AC3E}">
        <p14:creationId xmlns:p14="http://schemas.microsoft.com/office/powerpoint/2010/main" val="32724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6" name="CuadroTexto 5">
            <a:extLst>
              <a:ext uri="{FF2B5EF4-FFF2-40B4-BE49-F238E27FC236}">
                <a16:creationId xmlns:a16="http://schemas.microsoft.com/office/drawing/2014/main" id="{1F7D769C-51C3-9BD5-2A93-8701F6C94E44}"/>
              </a:ext>
            </a:extLst>
          </p:cNvPr>
          <p:cNvSpPr txBox="1"/>
          <p:nvPr/>
        </p:nvSpPr>
        <p:spPr>
          <a:xfrm>
            <a:off x="594120" y="2115125"/>
            <a:ext cx="11445479" cy="4185761"/>
          </a:xfrm>
          <a:prstGeom prst="rect">
            <a:avLst/>
          </a:prstGeom>
          <a:noFill/>
        </p:spPr>
        <p:txBody>
          <a:bodyPr wrap="square">
            <a:spAutoFit/>
          </a:bodyPr>
          <a:lstStyle/>
          <a:p>
            <a:pPr algn="l"/>
            <a:r>
              <a:rPr lang="es-EC" b="0" i="0" dirty="0">
                <a:solidFill>
                  <a:schemeClr val="tx1"/>
                </a:solidFill>
                <a:effectLst/>
                <a:latin typeface="+mj-lt"/>
              </a:rPr>
              <a:t>Can you further explain how the t-test contributes to your main objective of identifying potential cancer treatments and grouping them based on various properties?</a:t>
            </a:r>
          </a:p>
          <a:p>
            <a:endParaRPr lang="es-EC" dirty="0">
              <a:solidFill>
                <a:schemeClr val="tx1"/>
              </a:solidFill>
              <a:latin typeface="+mj-lt"/>
            </a:endParaRPr>
          </a:p>
          <a:p>
            <a:r>
              <a:rPr lang="es-EC" dirty="0">
                <a:solidFill>
                  <a:schemeClr val="tx1"/>
                </a:solidFill>
                <a:latin typeface="+mj-lt"/>
              </a:rPr>
              <a:t>The t-test is crucial to our project as it helps in quantifying whether the difference in treatment responses between groups of cell lines is significant or just due to random chance. It serves as a tool for identifying key variables (like specific mutations) that might influence treatment effectiveness, thus enabling us to group treatments based on these characteristics</a:t>
            </a:r>
          </a:p>
          <a:p>
            <a:pPr algn="l">
              <a:buFont typeface="+mj-lt"/>
              <a:buAutoNum type="arabicPeriod"/>
            </a:pPr>
            <a:endParaRPr lang="es-EC" b="0" i="0" dirty="0">
              <a:solidFill>
                <a:schemeClr val="tx1"/>
              </a:solidFill>
              <a:effectLst/>
              <a:latin typeface="+mj-lt"/>
            </a:endParaRPr>
          </a:p>
          <a:p>
            <a:pPr algn="l">
              <a:buFont typeface="+mj-lt"/>
              <a:buAutoNum type="arabicPeriod"/>
            </a:pPr>
            <a:endParaRPr lang="es-EC" b="0" i="0" dirty="0">
              <a:solidFill>
                <a:schemeClr val="tx1"/>
              </a:solidFill>
              <a:effectLst/>
              <a:latin typeface="+mj-lt"/>
            </a:endParaRPr>
          </a:p>
          <a:p>
            <a:pPr algn="l"/>
            <a:r>
              <a:rPr lang="es-EC" b="0" i="0" dirty="0">
                <a:solidFill>
                  <a:schemeClr val="tx1"/>
                </a:solidFill>
                <a:effectLst/>
                <a:latin typeface="+mj-lt"/>
              </a:rPr>
              <a:t>Could you elaborate on why you chose to focus on mutations in amplified genes? What is the significance of these specific mutations in the context of gastric cancer?</a:t>
            </a:r>
          </a:p>
          <a:p>
            <a:pPr algn="l"/>
            <a:endParaRPr lang="es-EC" b="0" i="0" dirty="0">
              <a:solidFill>
                <a:schemeClr val="tx1"/>
              </a:solidFill>
              <a:effectLst/>
              <a:latin typeface="+mj-lt"/>
            </a:endParaRPr>
          </a:p>
          <a:p>
            <a:pPr algn="l"/>
            <a:r>
              <a:rPr lang="es-EC" dirty="0">
                <a:solidFill>
                  <a:schemeClr val="tx1"/>
                </a:solidFill>
                <a:latin typeface="+mj-lt"/>
              </a:rPr>
              <a:t>We focus on mutations in amplified genes because these mutations often lead to overexpression of the gene product, which could drive cancer progression. Identifying how these mutations influence treatment response can provide important insights into the mechanisms of gastric cancer and potential therapeutic targets.</a:t>
            </a:r>
          </a:p>
          <a:p>
            <a:pPr algn="l"/>
            <a:endParaRPr lang="es-EC" dirty="0">
              <a:solidFill>
                <a:schemeClr val="tx1"/>
              </a:solidFill>
              <a:latin typeface="+mj-lt"/>
            </a:endParaRPr>
          </a:p>
          <a:p>
            <a:pPr algn="l">
              <a:buFont typeface="+mj-lt"/>
              <a:buAutoNum type="arabicPeriod"/>
            </a:pPr>
            <a:endParaRPr lang="es-EC" b="0" i="0" dirty="0">
              <a:solidFill>
                <a:schemeClr val="tx1"/>
              </a:solidFill>
              <a:effectLst/>
              <a:latin typeface="+mj-lt"/>
            </a:endParaRPr>
          </a:p>
          <a:p>
            <a:pPr algn="l">
              <a:buFont typeface="+mj-lt"/>
              <a:buAutoNum type="arabicPeriod"/>
            </a:pPr>
            <a:endParaRPr lang="es-EC" b="0" i="0" dirty="0">
              <a:solidFill>
                <a:schemeClr val="tx1"/>
              </a:solidFill>
              <a:effectLst/>
              <a:latin typeface="+mj-lt"/>
            </a:endParaRPr>
          </a:p>
          <a:p>
            <a:pPr algn="l"/>
            <a:r>
              <a:rPr lang="es-EC" b="0" i="0" dirty="0">
                <a:solidFill>
                  <a:schemeClr val="tx1"/>
                </a:solidFill>
                <a:effectLst/>
                <a:latin typeface="+mj-lt"/>
              </a:rPr>
              <a:t>How do you plan to handle cases where the t-test results are not clear cut or where the assumptions of the t-test are violated?</a:t>
            </a:r>
          </a:p>
          <a:p>
            <a:r>
              <a:rPr lang="es-EC" b="0" i="0" dirty="0">
                <a:solidFill>
                  <a:schemeClr val="tx1"/>
                </a:solidFill>
                <a:effectLst/>
                <a:latin typeface="+mj-lt"/>
              </a:rPr>
              <a:t>If the assumptions of the t-test are violated, we might consider using non-parametric tests like the Mann-Whitney U test</a:t>
            </a:r>
          </a:p>
        </p:txBody>
      </p:sp>
    </p:spTree>
    <p:extLst>
      <p:ext uri="{BB962C8B-B14F-4D97-AF65-F5344CB8AC3E}">
        <p14:creationId xmlns:p14="http://schemas.microsoft.com/office/powerpoint/2010/main" val="1202140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CuadroTexto 2">
            <a:extLst>
              <a:ext uri="{FF2B5EF4-FFF2-40B4-BE49-F238E27FC236}">
                <a16:creationId xmlns:a16="http://schemas.microsoft.com/office/drawing/2014/main" id="{58120C64-DFCF-2B45-D801-FBB91B0A7133}"/>
              </a:ext>
            </a:extLst>
          </p:cNvPr>
          <p:cNvSpPr txBox="1"/>
          <p:nvPr/>
        </p:nvSpPr>
        <p:spPr>
          <a:xfrm>
            <a:off x="792480" y="1839263"/>
            <a:ext cx="10759440" cy="4185761"/>
          </a:xfrm>
          <a:prstGeom prst="rect">
            <a:avLst/>
          </a:prstGeom>
          <a:noFill/>
        </p:spPr>
        <p:txBody>
          <a:bodyPr wrap="square">
            <a:spAutoFit/>
          </a:bodyPr>
          <a:lstStyle/>
          <a:p>
            <a:r>
              <a:rPr lang="es-EC" dirty="0"/>
              <a:t>Parametric Tests:</a:t>
            </a:r>
          </a:p>
          <a:p>
            <a:endParaRPr lang="es-EC" dirty="0"/>
          </a:p>
          <a:p>
            <a:pPr marL="285750" indent="-285750">
              <a:buFont typeface="Arial" panose="020B0604020202020204" pitchFamily="34" charset="0"/>
              <a:buChar char="•"/>
            </a:pPr>
            <a:r>
              <a:rPr lang="es-EC" dirty="0"/>
              <a:t>These tests assume that the data follows a certain distribution, usually a normal distribution.</a:t>
            </a:r>
          </a:p>
          <a:p>
            <a:pPr marL="285750" indent="-285750">
              <a:buFont typeface="Arial" panose="020B0604020202020204" pitchFamily="34" charset="0"/>
              <a:buChar char="•"/>
            </a:pPr>
            <a:r>
              <a:rPr lang="es-EC" dirty="0"/>
              <a:t>They also assume that the samples are drawn from a population with specific parameters like mean and standard deviation.</a:t>
            </a:r>
          </a:p>
          <a:p>
            <a:pPr marL="285750" indent="-285750">
              <a:buFont typeface="Arial" panose="020B0604020202020204" pitchFamily="34" charset="0"/>
              <a:buChar char="•"/>
            </a:pPr>
            <a:r>
              <a:rPr lang="es-EC" dirty="0"/>
              <a:t>They are more powerful and can provçide trustworthy results when their assumptions are met.</a:t>
            </a:r>
          </a:p>
          <a:p>
            <a:pPr marL="285750" indent="-285750">
              <a:buFont typeface="Arial" panose="020B0604020202020204" pitchFamily="34" charset="0"/>
              <a:buChar char="•"/>
            </a:pPr>
            <a:r>
              <a:rPr lang="es-EC" dirty="0"/>
              <a:t>Examples: t-tests, Analysis of Variance (ANOVA), Linear Regression.</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endParaRPr lang="es-EC" dirty="0"/>
          </a:p>
          <a:p>
            <a:r>
              <a:rPr lang="es-EC" dirty="0"/>
              <a:t>Non-Parametric Tests:</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These tests do not assume that the data follows any specific distribution.</a:t>
            </a:r>
          </a:p>
          <a:p>
            <a:pPr marL="285750" indent="-285750">
              <a:buFont typeface="Arial" panose="020B0604020202020204" pitchFamily="34" charset="0"/>
              <a:buChar char="•"/>
            </a:pPr>
            <a:r>
              <a:rPr lang="es-EC" dirty="0"/>
              <a:t>They are more robust against violations of assumptions and can be used when the data is skewed, has unequal variances, or is ordinal or ranked.</a:t>
            </a:r>
          </a:p>
          <a:p>
            <a:pPr marL="285750" indent="-285750">
              <a:buFont typeface="Arial" panose="020B0604020202020204" pitchFamily="34" charset="0"/>
              <a:buChar char="•"/>
            </a:pPr>
            <a:r>
              <a:rPr lang="es-EC" dirty="0"/>
              <a:t>However, they may require larger sample sizes to achieve the same power as parametric tests.</a:t>
            </a:r>
          </a:p>
          <a:p>
            <a:pPr marL="285750" indent="-285750">
              <a:buFont typeface="Arial" panose="020B0604020202020204" pitchFamily="34" charset="0"/>
              <a:buChar char="•"/>
            </a:pPr>
            <a:r>
              <a:rPr lang="es-EC" dirty="0"/>
              <a:t>Examples: Mann-Whitney U test, Wilcoxon Signed-Rank test, Kruskal-Wallis </a:t>
            </a:r>
          </a:p>
          <a:p>
            <a:pPr marL="285750" indent="-285750">
              <a:buFont typeface="Arial" panose="020B0604020202020204" pitchFamily="34" charset="0"/>
              <a:buChar char="•"/>
            </a:pPr>
            <a:endParaRPr lang="es-EC" dirty="0"/>
          </a:p>
          <a:p>
            <a:pPr marL="285750" indent="-285750">
              <a:buFont typeface="Arial" panose="020B0604020202020204" pitchFamily="34" charset="0"/>
              <a:buChar char="•"/>
            </a:pPr>
            <a:r>
              <a:rPr lang="es-EC" dirty="0"/>
              <a:t>How to know if data is normal: Visual Inspection: Plotting histograms or a Q-Q (quantile-quantile) plot can provide a good visual indication of whether the data is normally distributed</a:t>
            </a:r>
          </a:p>
        </p:txBody>
      </p:sp>
    </p:spTree>
    <p:extLst>
      <p:ext uri="{BB962C8B-B14F-4D97-AF65-F5344CB8AC3E}">
        <p14:creationId xmlns:p14="http://schemas.microsoft.com/office/powerpoint/2010/main" val="203668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C3835733-3A3A-D2BF-6CF5-5DB30336AD97}"/>
              </a:ext>
            </a:extLst>
          </p:cNvPr>
          <p:cNvSpPr/>
          <p:nvPr/>
        </p:nvSpPr>
        <p:spPr>
          <a:xfrm>
            <a:off x="360441" y="320125"/>
            <a:ext cx="11361917" cy="1423600"/>
          </a:xfrm>
          <a:prstGeom prst="roundRect">
            <a:avLst/>
          </a:prstGeom>
          <a:solidFill>
            <a:srgbClr val="FEC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s-EC" sz="4000" b="1" i="0" u="none" strike="noStrike" kern="0" cap="none" spc="0" normalizeH="0" baseline="0" noProof="0" dirty="0">
                <a:ln>
                  <a:noFill/>
                </a:ln>
                <a:solidFill>
                  <a:srgbClr val="000000"/>
                </a:solidFill>
                <a:effectLst/>
                <a:uLnTx/>
                <a:uFillTx/>
                <a:latin typeface="Corbel" panose="020B0503020204020204" pitchFamily="34" charset="0"/>
                <a:ea typeface="Calibri"/>
                <a:cs typeface="Calibri"/>
                <a:sym typeface="Calibri"/>
              </a:rPr>
              <a:t>Hypothesis Testing</a:t>
            </a:r>
          </a:p>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lang="es-EC" sz="2800" dirty="0">
                <a:solidFill>
                  <a:srgbClr val="000000"/>
                </a:solidFill>
                <a:latin typeface="Corbel" panose="020B0503020204020204" pitchFamily="34" charset="0"/>
                <a:cs typeface="Calibri"/>
                <a:sym typeface="Calibri"/>
              </a:rPr>
              <a:t>T- Test</a:t>
            </a:r>
            <a:endParaRPr kumimoji="0" lang="es-EC" sz="2800" b="1" i="0" u="none" strike="noStrike" kern="0" cap="none" spc="0" normalizeH="0" baseline="0" noProof="0" dirty="0">
              <a:ln>
                <a:noFill/>
              </a:ln>
              <a:solidFill>
                <a:srgbClr val="000000"/>
              </a:solidFill>
              <a:effectLst/>
              <a:uLnTx/>
              <a:uFillTx/>
              <a:latin typeface="Corbel" panose="020B0503020204020204" pitchFamily="34" charset="0"/>
              <a:ea typeface="+mn-ea"/>
              <a:cs typeface="+mn-cs"/>
              <a:sym typeface="Arial"/>
            </a:endParaRPr>
          </a:p>
          <a:p>
            <a:pPr marL="0" marR="0" lvl="0" indent="0" algn="ctr" rtl="0">
              <a:lnSpc>
                <a:spcPct val="100000"/>
              </a:lnSpc>
              <a:spcBef>
                <a:spcPts val="0"/>
              </a:spcBef>
              <a:spcAft>
                <a:spcPts val="0"/>
              </a:spcAft>
              <a:buClr>
                <a:srgbClr val="000000"/>
              </a:buClr>
              <a:buSzPts val="2500"/>
              <a:buFont typeface="Arial"/>
              <a:buNone/>
            </a:pPr>
            <a:endParaRPr lang="es-EC" sz="4000" b="1" i="0" strike="noStrike" cap="none" dirty="0">
              <a:solidFill>
                <a:schemeClr val="dk1"/>
              </a:solidFill>
              <a:latin typeface="Corbel" panose="020B0503020204020204" pitchFamily="34" charset="0"/>
              <a:ea typeface="Calibri"/>
              <a:cs typeface="Calibri"/>
              <a:sym typeface="Calibri"/>
            </a:endParaRPr>
          </a:p>
        </p:txBody>
      </p:sp>
      <p:sp>
        <p:nvSpPr>
          <p:cNvPr id="3" name="CuadroTexto 2">
            <a:extLst>
              <a:ext uri="{FF2B5EF4-FFF2-40B4-BE49-F238E27FC236}">
                <a16:creationId xmlns:a16="http://schemas.microsoft.com/office/drawing/2014/main" id="{58120C64-DFCF-2B45-D801-FBB91B0A7133}"/>
              </a:ext>
            </a:extLst>
          </p:cNvPr>
          <p:cNvSpPr txBox="1"/>
          <p:nvPr/>
        </p:nvSpPr>
        <p:spPr>
          <a:xfrm>
            <a:off x="792480" y="1839263"/>
            <a:ext cx="10759440" cy="5309146"/>
          </a:xfrm>
          <a:prstGeom prst="rect">
            <a:avLst/>
          </a:prstGeom>
          <a:noFill/>
        </p:spPr>
        <p:txBody>
          <a:bodyPr wrap="square">
            <a:spAutoFit/>
          </a:bodyPr>
          <a:lstStyle/>
          <a:p>
            <a:r>
              <a:rPr lang="es-EC" sz="1100" dirty="0">
                <a:latin typeface="+mn-lt"/>
              </a:rPr>
              <a:t>Example: Prism. Snv </a:t>
            </a:r>
          </a:p>
          <a:p>
            <a:endParaRPr lang="es-EC" sz="1100" dirty="0">
              <a:latin typeface="+mn-lt"/>
            </a:endParaRPr>
          </a:p>
          <a:p>
            <a:r>
              <a:rPr lang="es-EC" sz="1100" b="1" dirty="0">
                <a:latin typeface="+mn-lt"/>
              </a:rPr>
              <a:t>Here for example: </a:t>
            </a:r>
            <a:r>
              <a:rPr lang="es-EC" sz="1100" dirty="0">
                <a:latin typeface="+mn-lt"/>
              </a:rPr>
              <a:t>To identify if mutations in amplified genes influence treatment response differently than other mutations (in not amplifies genes)  in gastric cancer cell lines.</a:t>
            </a:r>
          </a:p>
          <a:p>
            <a:endParaRPr lang="es-EC" sz="1100" dirty="0">
              <a:latin typeface="+mn-lt"/>
            </a:endParaRPr>
          </a:p>
          <a:p>
            <a:endParaRPr lang="es-EC" sz="1100" dirty="0">
              <a:latin typeface="+mn-lt"/>
            </a:endParaRPr>
          </a:p>
          <a:p>
            <a:r>
              <a:rPr lang="es-EC" sz="1100" dirty="0">
                <a:latin typeface="+mn-lt"/>
              </a:rPr>
              <a:t>Hypothesis: </a:t>
            </a:r>
          </a:p>
          <a:p>
            <a:endParaRPr lang="es-EC" sz="1100" dirty="0">
              <a:latin typeface="+mn-lt"/>
            </a:endParaRPr>
          </a:p>
          <a:p>
            <a:r>
              <a:rPr lang="es-EC" sz="1100" b="1" dirty="0">
                <a:latin typeface="+mn-lt"/>
              </a:rPr>
              <a:t>Two-sample T-test</a:t>
            </a:r>
          </a:p>
          <a:p>
            <a:endParaRPr lang="es-EC" sz="1100" dirty="0">
              <a:latin typeface="+mn-lt"/>
            </a:endParaRPr>
          </a:p>
          <a:p>
            <a:r>
              <a:rPr lang="es-EC" sz="1100" b="1" dirty="0">
                <a:latin typeface="+mn-lt"/>
              </a:rPr>
              <a:t>Null Hypothesis: </a:t>
            </a:r>
            <a:r>
              <a:rPr lang="es-EC" sz="1100" dirty="0">
                <a:latin typeface="+mn-lt"/>
              </a:rPr>
              <a:t>There is no difference in treatment response between gastric cancer cell lines with mutations in amplified genes and those with other mutations</a:t>
            </a:r>
          </a:p>
          <a:p>
            <a:endParaRPr lang="es-EC" sz="1100" dirty="0">
              <a:latin typeface="+mn-lt"/>
            </a:endParaRPr>
          </a:p>
          <a:p>
            <a:r>
              <a:rPr lang="es-EC" sz="1100" b="1" u="sng" dirty="0">
                <a:latin typeface="+mn-lt"/>
              </a:rPr>
              <a:t>Alternative Hypothesis: </a:t>
            </a:r>
            <a:r>
              <a:rPr lang="es-EC" sz="1100" dirty="0">
                <a:latin typeface="+mn-lt"/>
              </a:rPr>
              <a:t>There is a difference in treatment response between these two groups in gastric cancer cell lines.</a:t>
            </a:r>
          </a:p>
          <a:p>
            <a:endParaRPr lang="es-EC" sz="1100" dirty="0">
              <a:latin typeface="+mn-lt"/>
            </a:endParaRPr>
          </a:p>
          <a:p>
            <a:endParaRPr lang="es-EC" sz="1100" dirty="0">
              <a:latin typeface="+mn-lt"/>
            </a:endParaRPr>
          </a:p>
          <a:p>
            <a:endParaRPr lang="es-EC" sz="1100" dirty="0">
              <a:latin typeface="+mn-lt"/>
            </a:endParaRPr>
          </a:p>
          <a:p>
            <a:pPr algn="l">
              <a:buFont typeface="+mj-lt"/>
              <a:buAutoNum type="arabicPeriod"/>
            </a:pPr>
            <a:r>
              <a:rPr lang="es-EC" sz="1100" b="1" i="0" dirty="0">
                <a:solidFill>
                  <a:schemeClr val="tx1"/>
                </a:solidFill>
                <a:effectLst/>
                <a:latin typeface="+mn-lt"/>
              </a:rPr>
              <a:t>Perform t-test: </a:t>
            </a:r>
            <a:r>
              <a:rPr lang="es-EC" sz="1100" b="0" i="0" dirty="0">
                <a:solidFill>
                  <a:schemeClr val="tx1"/>
                </a:solidFill>
                <a:effectLst/>
                <a:latin typeface="+mn-lt"/>
              </a:rPr>
              <a:t>calculate a t-value that measures the difference in means between the two groups relative to the variability within each group.</a:t>
            </a:r>
          </a:p>
          <a:p>
            <a:pPr algn="l"/>
            <a:endParaRPr lang="es-EC" sz="1100" b="0" i="0" dirty="0">
              <a:solidFill>
                <a:schemeClr val="tx1"/>
              </a:solidFill>
              <a:effectLst/>
              <a:latin typeface="+mn-lt"/>
            </a:endParaRPr>
          </a:p>
          <a:p>
            <a:pPr algn="l">
              <a:buFont typeface="+mj-lt"/>
              <a:buAutoNum type="arabicPeriod"/>
            </a:pPr>
            <a:r>
              <a:rPr lang="es-EC" sz="1100" b="1" i="0" dirty="0">
                <a:solidFill>
                  <a:schemeClr val="tx1"/>
                </a:solidFill>
                <a:effectLst/>
                <a:latin typeface="+mn-lt"/>
              </a:rPr>
              <a:t>Interpret Results:</a:t>
            </a:r>
            <a:r>
              <a:rPr lang="es-EC" sz="1100" b="0" i="0" dirty="0">
                <a:solidFill>
                  <a:schemeClr val="tx1"/>
                </a:solidFill>
                <a:effectLst/>
                <a:latin typeface="+mn-lt"/>
              </a:rPr>
              <a:t> The result of a t-test is a p-value. If this p-value is less than then chosen significance level (usually 0.05) -&gt; reject the null hypothesis that there's no difference in treatment response between the two groups. </a:t>
            </a:r>
          </a:p>
          <a:p>
            <a:pPr algn="l">
              <a:buFont typeface="+mj-lt"/>
              <a:buAutoNum type="arabicPeriod"/>
            </a:pPr>
            <a:endParaRPr lang="es-EC" sz="1100" dirty="0">
              <a:solidFill>
                <a:schemeClr val="tx1"/>
              </a:solidFill>
              <a:latin typeface="+mn-lt"/>
            </a:endParaRPr>
          </a:p>
          <a:p>
            <a:pPr algn="l">
              <a:buFont typeface="+mj-lt"/>
              <a:buAutoNum type="arabicPeriod"/>
            </a:pPr>
            <a:r>
              <a:rPr lang="es-EC" sz="1100" b="0" i="0" dirty="0">
                <a:solidFill>
                  <a:schemeClr val="tx1"/>
                </a:solidFill>
                <a:effectLst/>
                <a:latin typeface="+mn-lt"/>
              </a:rPr>
              <a:t>Instead, when there is a statistically significant difference in treatment response between gastric cancer cell lines with mutations in amplified genes and those with other mutations. This might suggest that the presence of mutations in amplified genes influences the way these cell lines respond to treatments.</a:t>
            </a:r>
          </a:p>
          <a:p>
            <a:endParaRPr lang="es-EC" sz="1100" dirty="0">
              <a:solidFill>
                <a:schemeClr val="tx1"/>
              </a:solidFill>
              <a:latin typeface="+mn-lt"/>
            </a:endParaRPr>
          </a:p>
          <a:p>
            <a:r>
              <a:rPr lang="es-EC" sz="1100" dirty="0">
                <a:latin typeface="+mn-lt"/>
              </a:rPr>
              <a:t>The p-value is a measure of statistical significance. It represents the likelihood of  data, given that the null hypothesis is true.</a:t>
            </a:r>
          </a:p>
          <a:p>
            <a:r>
              <a:rPr lang="es-EC" sz="1100" dirty="0">
                <a:latin typeface="+mn-lt"/>
              </a:rPr>
              <a:t>If the p-value is small (commonly under 0.05), it means that the likelihood of observing, assuming the null hypothesis is true, is very low. In this case, you would reject the null hypothesis and conclude that there is a statistically significant effect or difference.</a:t>
            </a:r>
          </a:p>
          <a:p>
            <a:endParaRPr lang="es-EC" dirty="0"/>
          </a:p>
          <a:p>
            <a:endParaRPr lang="es-EC" dirty="0"/>
          </a:p>
          <a:p>
            <a:endParaRPr lang="es-EC" dirty="0"/>
          </a:p>
        </p:txBody>
      </p:sp>
    </p:spTree>
    <p:extLst>
      <p:ext uri="{BB962C8B-B14F-4D97-AF65-F5344CB8AC3E}">
        <p14:creationId xmlns:p14="http://schemas.microsoft.com/office/powerpoint/2010/main" val="2617799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4371fc270a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b="1" dirty="0">
                <a:latin typeface="Corbel" panose="020B0503020204020204" pitchFamily="34" charset="0"/>
              </a:rPr>
              <a:t>Drug repurposing </a:t>
            </a:r>
            <a:endParaRPr b="1" dirty="0">
              <a:latin typeface="Corbel" panose="020B0503020204020204" pitchFamily="34" charset="0"/>
            </a:endParaRPr>
          </a:p>
        </p:txBody>
      </p:sp>
      <p:sp>
        <p:nvSpPr>
          <p:cNvPr id="115" name="Google Shape;115;g24371fc270a_0_24"/>
          <p:cNvSpPr/>
          <p:nvPr/>
        </p:nvSpPr>
        <p:spPr>
          <a:xfrm>
            <a:off x="4982375" y="2219609"/>
            <a:ext cx="2349600" cy="2222400"/>
          </a:xfrm>
          <a:prstGeom prst="ellipse">
            <a:avLst/>
          </a:prstGeom>
          <a:solidFill>
            <a:srgbClr val="8EDF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4371fc270a_0_24"/>
          <p:cNvSpPr/>
          <p:nvPr/>
        </p:nvSpPr>
        <p:spPr>
          <a:xfrm>
            <a:off x="8951897" y="2201215"/>
            <a:ext cx="2349600" cy="2304829"/>
          </a:xfrm>
          <a:prstGeom prst="ellipse">
            <a:avLst/>
          </a:prstGeom>
          <a:solidFill>
            <a:srgbClr val="EAE89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4371fc270a_0_24"/>
          <p:cNvSpPr/>
          <p:nvPr/>
        </p:nvSpPr>
        <p:spPr>
          <a:xfrm>
            <a:off x="838199" y="2167055"/>
            <a:ext cx="2349600" cy="237315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 name="Google Shape;118;g24371fc270a_0_24"/>
          <p:cNvPicPr preferRelativeResize="0"/>
          <p:nvPr/>
        </p:nvPicPr>
        <p:blipFill rotWithShape="1">
          <a:blip r:embed="rId3">
            <a:alphaModFix/>
          </a:blip>
          <a:srcRect/>
          <a:stretch/>
        </p:blipFill>
        <p:spPr>
          <a:xfrm>
            <a:off x="1634871" y="2884225"/>
            <a:ext cx="739338" cy="1089550"/>
          </a:xfrm>
          <a:prstGeom prst="rect">
            <a:avLst/>
          </a:prstGeom>
          <a:noFill/>
          <a:ln>
            <a:noFill/>
          </a:ln>
        </p:spPr>
      </p:pic>
      <p:pic>
        <p:nvPicPr>
          <p:cNvPr id="119" name="Google Shape;119;g24371fc270a_0_24"/>
          <p:cNvPicPr preferRelativeResize="0"/>
          <p:nvPr/>
        </p:nvPicPr>
        <p:blipFill rotWithShape="1">
          <a:blip r:embed="rId4">
            <a:alphaModFix/>
          </a:blip>
          <a:srcRect/>
          <a:stretch/>
        </p:blipFill>
        <p:spPr>
          <a:xfrm>
            <a:off x="5614909" y="2808854"/>
            <a:ext cx="1102374" cy="1089550"/>
          </a:xfrm>
          <a:prstGeom prst="rect">
            <a:avLst/>
          </a:prstGeom>
          <a:noFill/>
          <a:ln>
            <a:noFill/>
          </a:ln>
        </p:spPr>
      </p:pic>
      <p:pic>
        <p:nvPicPr>
          <p:cNvPr id="120" name="Google Shape;120;g24371fc270a_0_24"/>
          <p:cNvPicPr preferRelativeResize="0"/>
          <p:nvPr/>
        </p:nvPicPr>
        <p:blipFill rotWithShape="1">
          <a:blip r:embed="rId5">
            <a:alphaModFix/>
          </a:blip>
          <a:srcRect/>
          <a:stretch/>
        </p:blipFill>
        <p:spPr>
          <a:xfrm>
            <a:off x="9454897" y="2884225"/>
            <a:ext cx="1353312" cy="1089550"/>
          </a:xfrm>
          <a:prstGeom prst="rect">
            <a:avLst/>
          </a:prstGeom>
          <a:noFill/>
          <a:ln>
            <a:noFill/>
          </a:ln>
        </p:spPr>
      </p:pic>
      <p:sp>
        <p:nvSpPr>
          <p:cNvPr id="122" name="Google Shape;122;g24371fc270a_0_24"/>
          <p:cNvSpPr/>
          <p:nvPr/>
        </p:nvSpPr>
        <p:spPr>
          <a:xfrm>
            <a:off x="8523572" y="5382625"/>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24371fc270a_0_24"/>
          <p:cNvSpPr/>
          <p:nvPr/>
        </p:nvSpPr>
        <p:spPr>
          <a:xfrm>
            <a:off x="4553975" y="4865650"/>
            <a:ext cx="32064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uadroTexto 2">
            <a:extLst>
              <a:ext uri="{FF2B5EF4-FFF2-40B4-BE49-F238E27FC236}">
                <a16:creationId xmlns:a16="http://schemas.microsoft.com/office/drawing/2014/main" id="{BE7FFD8A-0D3D-D259-0BB1-D189C85A7740}"/>
              </a:ext>
            </a:extLst>
          </p:cNvPr>
          <p:cNvSpPr txBox="1"/>
          <p:nvPr/>
        </p:nvSpPr>
        <p:spPr>
          <a:xfrm>
            <a:off x="209381" y="5049441"/>
            <a:ext cx="3590318" cy="461665"/>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2000"/>
              <a:buFont typeface="Arial"/>
              <a:buNone/>
            </a:pPr>
            <a:r>
              <a:rPr lang="es-EC" sz="2400" i="0" u="none" strike="noStrike" cap="none" dirty="0">
                <a:solidFill>
                  <a:schemeClr val="dk1"/>
                </a:solidFill>
                <a:latin typeface="Corbel" panose="020B0503020204020204" pitchFamily="34" charset="0"/>
                <a:sym typeface="Arial"/>
              </a:rPr>
              <a:t>SHORTER TIME FRAME </a:t>
            </a:r>
          </a:p>
        </p:txBody>
      </p:sp>
      <p:sp>
        <p:nvSpPr>
          <p:cNvPr id="4" name="Google Shape;126;g24371fc270a_0_24">
            <a:extLst>
              <a:ext uri="{FF2B5EF4-FFF2-40B4-BE49-F238E27FC236}">
                <a16:creationId xmlns:a16="http://schemas.microsoft.com/office/drawing/2014/main" id="{FE55AC23-83E0-C577-49FF-13CAD06506F2}"/>
              </a:ext>
            </a:extLst>
          </p:cNvPr>
          <p:cNvSpPr txBox="1"/>
          <p:nvPr/>
        </p:nvSpPr>
        <p:spPr>
          <a:xfrm>
            <a:off x="4562896" y="5049441"/>
            <a:ext cx="32064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C" sz="2400" b="0" i="0" u="none" strike="noStrike" cap="none" dirty="0">
                <a:solidFill>
                  <a:schemeClr val="dk1"/>
                </a:solidFill>
                <a:latin typeface="Corbel" panose="020B0503020204020204" pitchFamily="34" charset="0"/>
                <a:sym typeface="Arial"/>
              </a:rPr>
              <a:t>LOWER COSTS</a:t>
            </a:r>
            <a:endParaRPr sz="2400" b="0" i="0" u="none" strike="noStrike" cap="none" dirty="0">
              <a:solidFill>
                <a:schemeClr val="dk1"/>
              </a:solidFill>
              <a:latin typeface="Corbel" panose="020B0503020204020204" pitchFamily="34" charset="0"/>
              <a:sym typeface="Arial"/>
            </a:endParaRPr>
          </a:p>
        </p:txBody>
      </p:sp>
      <p:sp>
        <p:nvSpPr>
          <p:cNvPr id="5" name="Google Shape;123;g24371fc270a_0_24">
            <a:extLst>
              <a:ext uri="{FF2B5EF4-FFF2-40B4-BE49-F238E27FC236}">
                <a16:creationId xmlns:a16="http://schemas.microsoft.com/office/drawing/2014/main" id="{9B4C747F-E941-4D11-75B5-C760E2350BD8}"/>
              </a:ext>
            </a:extLst>
          </p:cNvPr>
          <p:cNvSpPr txBox="1"/>
          <p:nvPr/>
        </p:nvSpPr>
        <p:spPr>
          <a:xfrm>
            <a:off x="8455259" y="5049441"/>
            <a:ext cx="354799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EC" sz="2400" b="0" i="0" u="none" strike="noStrike" cap="none" dirty="0">
                <a:solidFill>
                  <a:schemeClr val="dk1"/>
                </a:solidFill>
                <a:latin typeface="Corbel" panose="020B0503020204020204" pitchFamily="34" charset="0"/>
                <a:sym typeface="Arial"/>
              </a:rPr>
              <a:t>LOWER RISK OF FAILURE</a:t>
            </a:r>
            <a:endParaRPr sz="2400" b="0" i="0" u="none" strike="noStrike" cap="none" dirty="0">
              <a:solidFill>
                <a:schemeClr val="dk1"/>
              </a:solidFill>
              <a:latin typeface="Corbel" panose="020B0503020204020204" pitchFamily="34"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4371fc270a_0_31"/>
          <p:cNvSpPr txBox="1">
            <a:spLocks noGrp="1"/>
          </p:cNvSpPr>
          <p:nvPr>
            <p:ph type="title"/>
          </p:nvPr>
        </p:nvSpPr>
        <p:spPr>
          <a:xfrm>
            <a:off x="626681" y="133374"/>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s-EC" b="1" dirty="0">
                <a:latin typeface="Corbel" panose="020B0503020204020204" pitchFamily="34" charset="0"/>
                <a:ea typeface="Arial"/>
                <a:cs typeface="Arial"/>
                <a:sym typeface="Arial"/>
              </a:rPr>
              <a:t>Main objective</a:t>
            </a:r>
            <a:endParaRPr b="1" dirty="0">
              <a:latin typeface="Corbel" panose="020B0503020204020204" pitchFamily="34" charset="0"/>
              <a:ea typeface="Arial"/>
              <a:cs typeface="Arial"/>
              <a:sym typeface="Arial"/>
            </a:endParaRPr>
          </a:p>
        </p:txBody>
      </p:sp>
      <p:sp>
        <p:nvSpPr>
          <p:cNvPr id="136" name="Google Shape;136;g24371fc270a_0_31"/>
          <p:cNvSpPr txBox="1"/>
          <p:nvPr/>
        </p:nvSpPr>
        <p:spPr>
          <a:xfrm>
            <a:off x="1066900" y="1873175"/>
            <a:ext cx="98979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endParaRPr sz="2300" b="1" i="0" u="none" strike="noStrike" cap="none">
              <a:solidFill>
                <a:srgbClr val="000000"/>
              </a:solidFill>
              <a:latin typeface="Calibri"/>
              <a:ea typeface="Calibri"/>
              <a:cs typeface="Calibri"/>
              <a:sym typeface="Calibri"/>
            </a:endParaRPr>
          </a:p>
        </p:txBody>
      </p:sp>
      <p:pic>
        <p:nvPicPr>
          <p:cNvPr id="137" name="Google Shape;137;g24371fc270a_0_31"/>
          <p:cNvPicPr preferRelativeResize="0"/>
          <p:nvPr/>
        </p:nvPicPr>
        <p:blipFill rotWithShape="1">
          <a:blip r:embed="rId3">
            <a:alphaModFix/>
          </a:blip>
          <a:srcRect/>
          <a:stretch/>
        </p:blipFill>
        <p:spPr>
          <a:xfrm>
            <a:off x="4272970" y="956441"/>
            <a:ext cx="7076226" cy="4880890"/>
          </a:xfrm>
          <a:prstGeom prst="rect">
            <a:avLst/>
          </a:prstGeom>
          <a:noFill/>
          <a:ln>
            <a:noFill/>
          </a:ln>
        </p:spPr>
      </p:pic>
      <p:sp>
        <p:nvSpPr>
          <p:cNvPr id="138" name="Google Shape;138;g24371fc270a_0_31"/>
          <p:cNvSpPr/>
          <p:nvPr/>
        </p:nvSpPr>
        <p:spPr>
          <a:xfrm>
            <a:off x="842804" y="3700591"/>
            <a:ext cx="7596900" cy="1490870"/>
          </a:xfrm>
          <a:prstGeom prst="roundRect">
            <a:avLst>
              <a:gd name="adj" fmla="val 16667"/>
            </a:avLst>
          </a:prstGeom>
          <a:solidFill>
            <a:srgbClr val="C9C1D7"/>
          </a:solidFill>
          <a:ln w="25400" cap="flat" cmpd="sng">
            <a:noFill/>
            <a:prstDash val="solid"/>
            <a:round/>
            <a:headEnd type="none" w="sm" len="sm"/>
            <a:tailEnd type="none" w="sm" len="sm"/>
          </a:ln>
        </p:spPr>
        <p:txBody>
          <a:bodyPr spcFirstLastPara="1" wrap="square" lIns="91425" tIns="91425" rIns="91425" bIns="91425" anchor="ctr" anchorCtr="0">
            <a:noAutofit/>
          </a:bodyPr>
          <a:lstStyle/>
          <a:p>
            <a:pPr marL="342900" marR="0" lvl="0" indent="-215900" algn="l" rtl="0">
              <a:lnSpc>
                <a:spcPct val="115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2000" b="1" i="0" u="none" strike="noStrike" cap="none" dirty="0">
              <a:solidFill>
                <a:schemeClr val="dk1"/>
              </a:solidFill>
              <a:latin typeface="Arial"/>
              <a:ea typeface="Arial"/>
              <a:cs typeface="Arial"/>
              <a:sym typeface="Arial"/>
            </a:endParaRPr>
          </a:p>
          <a:p>
            <a:pPr marL="0" lvl="0" indent="0" algn="ctr" rtl="0">
              <a:spcBef>
                <a:spcPts val="0"/>
              </a:spcBef>
              <a:spcAft>
                <a:spcPts val="0"/>
              </a:spcAft>
              <a:buSzPts val="2400"/>
              <a:buNone/>
            </a:pPr>
            <a:endParaRPr sz="2400" b="1" dirty="0">
              <a:solidFill>
                <a:schemeClr val="dk1"/>
              </a:solidFill>
              <a:latin typeface="Roboto"/>
              <a:ea typeface="Roboto"/>
              <a:cs typeface="Roboto"/>
              <a:sym typeface="Roboto"/>
            </a:endParaRPr>
          </a:p>
          <a:p>
            <a:pPr marL="0" lvl="0" indent="0" algn="ctr" rtl="0">
              <a:spcBef>
                <a:spcPts val="0"/>
              </a:spcBef>
              <a:spcAft>
                <a:spcPts val="0"/>
              </a:spcAft>
              <a:buClr>
                <a:schemeClr val="dk1"/>
              </a:buClr>
              <a:buSzPts val="2400"/>
              <a:buFont typeface="Arial"/>
              <a:buNone/>
            </a:pPr>
            <a:endParaRPr lang="es-EC" sz="2400" b="1" dirty="0">
              <a:solidFill>
                <a:schemeClr val="dk1"/>
              </a:solidFill>
              <a:latin typeface="Corbel" panose="020B0503020204020204" pitchFamily="34" charset="0"/>
              <a:ea typeface="Roboto"/>
              <a:cs typeface="Roboto"/>
              <a:sym typeface="Roboto"/>
            </a:endParaRPr>
          </a:p>
          <a:p>
            <a:pPr marL="0" lvl="0" indent="0" algn="ctr" rtl="0">
              <a:spcBef>
                <a:spcPts val="0"/>
              </a:spcBef>
              <a:spcAft>
                <a:spcPts val="0"/>
              </a:spcAft>
              <a:buClr>
                <a:schemeClr val="dk1"/>
              </a:buClr>
              <a:buSzPts val="2400"/>
              <a:buFont typeface="Arial"/>
              <a:buNone/>
            </a:pPr>
            <a:r>
              <a:rPr lang="es-EC" sz="2400" b="1" dirty="0">
                <a:solidFill>
                  <a:schemeClr val="dk1"/>
                </a:solidFill>
                <a:latin typeface="Corbel" panose="020B0503020204020204" pitchFamily="34" charset="0"/>
                <a:ea typeface="Roboto"/>
                <a:cs typeface="Roboto"/>
                <a:sym typeface="Roboto"/>
              </a:rPr>
              <a:t>Identifying potential cancer treatments with a particular focus on gastric cancer and grouping them into subgroups based on their properties</a:t>
            </a:r>
            <a:endParaRPr b="1" dirty="0">
              <a:solidFill>
                <a:schemeClr val="dk1"/>
              </a:solidFill>
              <a:latin typeface="Corbel" panose="020B0503020204020204" pitchFamily="34" charset="0"/>
            </a:endParaRPr>
          </a:p>
          <a:p>
            <a:pPr marL="0" marR="0" lvl="0" indent="0" algn="ctr" rtl="0">
              <a:lnSpc>
                <a:spcPct val="115000"/>
              </a:lnSpc>
              <a:spcBef>
                <a:spcPts val="0"/>
              </a:spcBef>
              <a:spcAft>
                <a:spcPts val="0"/>
              </a:spcAft>
              <a:buNone/>
            </a:pPr>
            <a:r>
              <a:rPr lang="es-EC" sz="2000" b="1" i="0" u="none" strike="noStrike" cap="none" dirty="0">
                <a:solidFill>
                  <a:schemeClr val="dk1"/>
                </a:solidFill>
                <a:latin typeface="Corbel" panose="020B0503020204020204" pitchFamily="34" charset="0"/>
                <a:sym typeface="Arial"/>
              </a:rPr>
              <a:t> </a:t>
            </a:r>
            <a:endParaRPr b="1" dirty="0">
              <a:latin typeface="Corbel" panose="020B0503020204020204" pitchFamily="34" charset="0"/>
            </a:endParaRPr>
          </a:p>
          <a:p>
            <a:pPr marL="342900" marR="0" lvl="0" indent="-215900" algn="l" rtl="0">
              <a:lnSpc>
                <a:spcPct val="115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a:p>
            <a:pPr marL="342900" marR="0" lvl="0" indent="-273050" algn="l" rtl="0">
              <a:lnSpc>
                <a:spcPct val="115000"/>
              </a:lnSpc>
              <a:spcBef>
                <a:spcPts val="0"/>
              </a:spcBef>
              <a:spcAft>
                <a:spcPts val="0"/>
              </a:spcAft>
              <a:buClr>
                <a:schemeClr val="dk1"/>
              </a:buClr>
              <a:buSzPts val="1100"/>
              <a:buFont typeface="Arial"/>
              <a:buNone/>
            </a:pPr>
            <a:endParaRPr sz="2000" b="1"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000" b="1" i="0" u="none" strike="noStrike" cap="none" dirty="0">
              <a:solidFill>
                <a:schemeClr val="dk1"/>
              </a:solidFill>
              <a:latin typeface="Calibri"/>
              <a:ea typeface="Calibri"/>
              <a:cs typeface="Calibri"/>
              <a:sym typeface="Calibri"/>
            </a:endParaRPr>
          </a:p>
        </p:txBody>
      </p:sp>
      <p:sp>
        <p:nvSpPr>
          <p:cNvPr id="3" name="CuadroTexto 2">
            <a:extLst>
              <a:ext uri="{FF2B5EF4-FFF2-40B4-BE49-F238E27FC236}">
                <a16:creationId xmlns:a16="http://schemas.microsoft.com/office/drawing/2014/main" id="{F7DEE352-AD8C-749E-3B27-83292468A1B0}"/>
              </a:ext>
            </a:extLst>
          </p:cNvPr>
          <p:cNvSpPr txBox="1"/>
          <p:nvPr/>
        </p:nvSpPr>
        <p:spPr>
          <a:xfrm>
            <a:off x="9381165" y="6476248"/>
            <a:ext cx="3167270" cy="307777"/>
          </a:xfrm>
          <a:prstGeom prst="rect">
            <a:avLst/>
          </a:prstGeom>
          <a:noFill/>
        </p:spPr>
        <p:txBody>
          <a:bodyPr wrap="square">
            <a:spAutoFit/>
          </a:bodyPr>
          <a:lstStyle/>
          <a:p>
            <a:r>
              <a:rPr lang="es-EC" sz="1400" b="1" i="0" u="none" strike="noStrike" cap="none" dirty="0">
                <a:solidFill>
                  <a:schemeClr val="dk1"/>
                </a:solidFill>
                <a:latin typeface="Corbel" panose="020B0503020204020204" pitchFamily="34" charset="0"/>
                <a:ea typeface="Calibri"/>
                <a:cs typeface="Calibri"/>
                <a:sym typeface="Calibri"/>
              </a:rPr>
              <a:t>Image 3: Created with Biorender</a:t>
            </a:r>
            <a:endParaRPr lang="es-EC"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0603559F-2E2E-88CF-7568-8C2FF44822AD}"/>
              </a:ext>
            </a:extLst>
          </p:cNvPr>
          <p:cNvSpPr/>
          <p:nvPr/>
        </p:nvSpPr>
        <p:spPr>
          <a:xfrm>
            <a:off x="117613" y="1763403"/>
            <a:ext cx="11956774" cy="3331193"/>
          </a:xfrm>
          <a:prstGeom prst="roundRect">
            <a:avLst/>
          </a:prstGeom>
          <a:solidFill>
            <a:srgbClr val="B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4" name="Google Shape;144;p1"/>
          <p:cNvSpPr txBox="1">
            <a:spLocks noGrp="1"/>
          </p:cNvSpPr>
          <p:nvPr>
            <p:ph type="title"/>
          </p:nvPr>
        </p:nvSpPr>
        <p:spPr>
          <a:xfrm>
            <a:off x="2118413" y="1865935"/>
            <a:ext cx="7103345" cy="803671"/>
          </a:xfrm>
          <a:prstGeom prst="rect">
            <a:avLst/>
          </a:prstGeom>
          <a:noFill/>
          <a:ln>
            <a:noFill/>
          </a:ln>
        </p:spPr>
        <p:txBody>
          <a:bodyPr spcFirstLastPara="1" wrap="square" lIns="121900" tIns="121900" rIns="121900" bIns="121900" anchor="b" anchorCtr="0">
            <a:noAutofit/>
          </a:bodyPr>
          <a:lstStyle/>
          <a:p>
            <a:pPr marL="0" lvl="0" indent="0" algn="ctr" rtl="0">
              <a:lnSpc>
                <a:spcPct val="90000"/>
              </a:lnSpc>
              <a:spcBef>
                <a:spcPts val="0"/>
              </a:spcBef>
              <a:spcAft>
                <a:spcPts val="0"/>
              </a:spcAft>
              <a:buClr>
                <a:schemeClr val="dk1"/>
              </a:buClr>
              <a:buSzPts val="4400"/>
              <a:buFont typeface="Calibri"/>
              <a:buNone/>
            </a:pPr>
            <a:r>
              <a:rPr lang="es-EC" b="1" dirty="0">
                <a:latin typeface="Corbel" panose="020B0503020204020204" pitchFamily="34" charset="0"/>
              </a:rPr>
              <a:t>Our datasets </a:t>
            </a:r>
            <a:endParaRPr b="1" dirty="0">
              <a:latin typeface="Corbel" panose="020B0503020204020204" pitchFamily="34" charset="0"/>
            </a:endParaRPr>
          </a:p>
        </p:txBody>
      </p:sp>
      <p:grpSp>
        <p:nvGrpSpPr>
          <p:cNvPr id="154" name="Google Shape;154;p1"/>
          <p:cNvGrpSpPr/>
          <p:nvPr/>
        </p:nvGrpSpPr>
        <p:grpSpPr>
          <a:xfrm>
            <a:off x="147431" y="2899618"/>
            <a:ext cx="4590125" cy="1450789"/>
            <a:chOff x="2200738" y="1075673"/>
            <a:chExt cx="2965202" cy="916721"/>
          </a:xfrm>
        </p:grpSpPr>
        <p:sp>
          <p:nvSpPr>
            <p:cNvPr id="155" name="Google Shape;155;p1"/>
            <p:cNvSpPr/>
            <p:nvPr/>
          </p:nvSpPr>
          <p:spPr>
            <a:xfrm>
              <a:off x="2200738" y="1079078"/>
              <a:ext cx="934896" cy="913316"/>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6" name="Google Shape;156;p1"/>
            <p:cNvSpPr/>
            <p:nvPr/>
          </p:nvSpPr>
          <p:spPr>
            <a:xfrm>
              <a:off x="3205811" y="1075673"/>
              <a:ext cx="934896" cy="913316"/>
            </a:xfrm>
            <a:prstGeom prst="ellipse">
              <a:avLst/>
            </a:prstGeom>
            <a:solidFill>
              <a:srgbClr val="D2BAE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18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Prism.treat</a:t>
              </a:r>
              <a:endParaRPr sz="18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7" name="Google Shape;157;p1"/>
            <p:cNvSpPr/>
            <p:nvPr/>
          </p:nvSpPr>
          <p:spPr>
            <a:xfrm>
              <a:off x="4231044" y="1079078"/>
              <a:ext cx="934896" cy="913316"/>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 </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145" name="Google Shape;145;p1"/>
          <p:cNvGrpSpPr/>
          <p:nvPr/>
        </p:nvGrpSpPr>
        <p:grpSpPr>
          <a:xfrm>
            <a:off x="5600214" y="2867509"/>
            <a:ext cx="6208391" cy="1481090"/>
            <a:chOff x="1843042" y="538925"/>
            <a:chExt cx="4010595" cy="929823"/>
          </a:xfrm>
        </p:grpSpPr>
        <p:sp>
          <p:nvSpPr>
            <p:cNvPr id="146" name="Google Shape;146;p1"/>
            <p:cNvSpPr/>
            <p:nvPr/>
          </p:nvSpPr>
          <p:spPr>
            <a:xfrm>
              <a:off x="1843042" y="561331"/>
              <a:ext cx="934896" cy="907417"/>
            </a:xfrm>
            <a:prstGeom prst="ellipse">
              <a:avLst/>
            </a:prstGeom>
            <a:solidFill>
              <a:schemeClr val="accent1">
                <a:alpha val="49411"/>
              </a:scheme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Prism.exp</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7" name="Google Shape;147;p1"/>
            <p:cNvSpPr/>
            <p:nvPr/>
          </p:nvSpPr>
          <p:spPr>
            <a:xfrm>
              <a:off x="2868275" y="561331"/>
              <a:ext cx="934896" cy="907417"/>
            </a:xfrm>
            <a:prstGeom prst="ellipse">
              <a:avLst/>
            </a:prstGeom>
            <a:solidFill>
              <a:srgbClr val="EAE89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Prism.cnv </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8" name="Google Shape;148;p1"/>
            <p:cNvSpPr/>
            <p:nvPr/>
          </p:nvSpPr>
          <p:spPr>
            <a:xfrm>
              <a:off x="4918741" y="538925"/>
              <a:ext cx="934896" cy="907417"/>
            </a:xfrm>
            <a:prstGeom prst="ellipse">
              <a:avLst/>
            </a:prstGeom>
            <a:solidFill>
              <a:srgbClr val="A8EDCC"/>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 Achilles</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49" name="Google Shape;149;p1"/>
            <p:cNvSpPr/>
            <p:nvPr/>
          </p:nvSpPr>
          <p:spPr>
            <a:xfrm>
              <a:off x="3893508" y="538925"/>
              <a:ext cx="934896" cy="907417"/>
            </a:xfrm>
            <a:prstGeom prst="ellipse">
              <a:avLst/>
            </a:prstGeom>
            <a:solidFill>
              <a:srgbClr val="8DDFE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C"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Prism.snv</a:t>
              </a:r>
              <a:endParaRPr sz="20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7"/>
          <p:cNvPicPr preferRelativeResize="0"/>
          <p:nvPr/>
        </p:nvPicPr>
        <p:blipFill rotWithShape="1">
          <a:blip r:embed="rId3">
            <a:alphaModFix/>
          </a:blip>
          <a:srcRect/>
          <a:stretch/>
        </p:blipFill>
        <p:spPr>
          <a:xfrm>
            <a:off x="2969605" y="2164080"/>
            <a:ext cx="6252789" cy="3995879"/>
          </a:xfrm>
          <a:prstGeom prst="rect">
            <a:avLst/>
          </a:prstGeom>
          <a:noFill/>
          <a:ln>
            <a:solidFill>
              <a:schemeClr val="tx1"/>
            </a:solidFill>
          </a:ln>
        </p:spPr>
      </p:pic>
      <p:sp>
        <p:nvSpPr>
          <p:cNvPr id="166" name="Google Shape;166;p7"/>
          <p:cNvSpPr txBox="1"/>
          <p:nvPr/>
        </p:nvSpPr>
        <p:spPr>
          <a:xfrm>
            <a:off x="2969605" y="6283180"/>
            <a:ext cx="57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C" b="1" dirty="0">
                <a:latin typeface="Calibri"/>
                <a:ea typeface="Calibri"/>
                <a:cs typeface="Calibri"/>
                <a:sym typeface="Calibri"/>
              </a:rPr>
              <a:t>Image 4: Histogram of the prism data</a:t>
            </a:r>
            <a:endParaRPr b="1" dirty="0">
              <a:latin typeface="Calibri"/>
              <a:ea typeface="Calibri"/>
              <a:cs typeface="Calibri"/>
              <a:sym typeface="Calibri"/>
            </a:endParaRPr>
          </a:p>
        </p:txBody>
      </p:sp>
      <p:sp>
        <p:nvSpPr>
          <p:cNvPr id="2" name="Rectángulo redondeado 1">
            <a:extLst>
              <a:ext uri="{FF2B5EF4-FFF2-40B4-BE49-F238E27FC236}">
                <a16:creationId xmlns:a16="http://schemas.microsoft.com/office/drawing/2014/main" id="{14B80D9D-E006-9DCE-4635-E4B1DE50D7EE}"/>
              </a:ext>
            </a:extLst>
          </p:cNvPr>
          <p:cNvSpPr/>
          <p:nvPr/>
        </p:nvSpPr>
        <p:spPr>
          <a:xfrm>
            <a:off x="415040" y="374720"/>
            <a:ext cx="11361917" cy="1423600"/>
          </a:xfrm>
          <a:prstGeom prst="roundRect">
            <a:avLst/>
          </a:prstGeom>
          <a:solidFill>
            <a:srgbClr val="BCD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90000"/>
              </a:lnSpc>
              <a:spcBef>
                <a:spcPts val="0"/>
              </a:spcBef>
              <a:spcAft>
                <a:spcPts val="0"/>
              </a:spcAft>
              <a:buClr>
                <a:schemeClr val="dk1"/>
              </a:buClr>
              <a:buSzPts val="6000"/>
              <a:buFont typeface="Calibri"/>
              <a:buNone/>
            </a:pPr>
            <a:r>
              <a:rPr lang="es-EC" sz="4000" b="1" dirty="0">
                <a:solidFill>
                  <a:schemeClr val="dk1"/>
                </a:solidFill>
                <a:latin typeface="Corbel" panose="020B0503020204020204" pitchFamily="34" charset="0"/>
              </a:rPr>
              <a:t>General observation: </a:t>
            </a:r>
          </a:p>
          <a:p>
            <a:pPr marL="0" lvl="0" indent="0" algn="ctr" rtl="0">
              <a:lnSpc>
                <a:spcPct val="90000"/>
              </a:lnSpc>
              <a:spcBef>
                <a:spcPts val="0"/>
              </a:spcBef>
              <a:spcAft>
                <a:spcPts val="0"/>
              </a:spcAft>
              <a:buClr>
                <a:schemeClr val="dk1"/>
              </a:buClr>
              <a:buSzPts val="6000"/>
              <a:buFont typeface="Calibri"/>
              <a:buNone/>
            </a:pPr>
            <a:r>
              <a:rPr lang="es-EC" sz="2800" b="1" dirty="0">
                <a:solidFill>
                  <a:schemeClr val="dk1"/>
                </a:solidFill>
                <a:latin typeface="Corbel" panose="020B0503020204020204" pitchFamily="34" charset="0"/>
              </a:rPr>
              <a:t>Effect of treatments in cancer cell lines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4371fc270a_0_156"/>
          <p:cNvSpPr/>
          <p:nvPr/>
        </p:nvSpPr>
        <p:spPr>
          <a:xfrm>
            <a:off x="-175345" y="-372875"/>
            <a:ext cx="3318553" cy="3338143"/>
          </a:xfrm>
          <a:prstGeom prst="ellipse">
            <a:avLst/>
          </a:prstGeom>
          <a:solidFill>
            <a:srgbClr val="C2BFF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Prism.cl</a:t>
            </a:r>
            <a:endParaRPr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a:p>
            <a:pPr marL="0" marR="0" lvl="0" indent="0" algn="ctr" rtl="0">
              <a:lnSpc>
                <a:spcPct val="100000"/>
              </a:lnSpc>
              <a:spcBef>
                <a:spcPts val="0"/>
              </a:spcBef>
              <a:spcAft>
                <a:spcPts val="0"/>
              </a:spcAft>
              <a:buClr>
                <a:srgbClr val="000000"/>
              </a:buClr>
              <a:buSzPts val="2400"/>
              <a:buFont typeface="Arial"/>
              <a:buNone/>
            </a:pP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74" name="Google Shape;174;g24371fc270a_0_156"/>
          <p:cNvSpPr txBox="1"/>
          <p:nvPr/>
        </p:nvSpPr>
        <p:spPr>
          <a:xfrm>
            <a:off x="187525" y="3638350"/>
            <a:ext cx="4179000" cy="2246729"/>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380989" marR="0" lvl="0" indent="-380989" algn="l" rtl="0">
              <a:lnSpc>
                <a:spcPct val="100000"/>
              </a:lnSpc>
              <a:spcBef>
                <a:spcPts val="0"/>
              </a:spcBef>
              <a:spcAft>
                <a:spcPts val="0"/>
              </a:spcAft>
              <a:buClr>
                <a:schemeClr val="dk1"/>
              </a:buClr>
              <a:buSzPts val="2400"/>
              <a:buFont typeface="Arial"/>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cell line's characteristics</a:t>
            </a:r>
            <a:endParaRPr sz="2000" dirty="0">
              <a:latin typeface="Corbel" panose="020B0503020204020204" pitchFamily="34" charset="0"/>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orbel" panose="020B0503020204020204" pitchFamily="34" charset="0"/>
              <a:sym typeface="Arial"/>
            </a:endParaRPr>
          </a:p>
          <a:p>
            <a:pPr marL="0" marR="0" lvl="0" indent="0" algn="l" rtl="0">
              <a:lnSpc>
                <a:spcPct val="100000"/>
              </a:lnSpc>
              <a:spcBef>
                <a:spcPts val="0"/>
              </a:spcBef>
              <a:spcAft>
                <a:spcPts val="0"/>
              </a:spcAft>
              <a:buClr>
                <a:srgbClr val="000000"/>
              </a:buClr>
              <a:buSzPts val="2400"/>
              <a:buFont typeface="Arial"/>
              <a:buNone/>
            </a:pPr>
            <a:r>
              <a:rPr lang="es-EC" sz="2000" b="0" i="0" u="none" strike="noStrike" cap="none" dirty="0">
                <a:solidFill>
                  <a:schemeClr val="dk1"/>
                </a:solidFill>
                <a:latin typeface="Corbel" panose="020B0503020204020204" pitchFamily="34" charset="0"/>
                <a:ea typeface="Calibri"/>
                <a:cs typeface="Calibri"/>
                <a:sym typeface="Wingdings" pitchFamily="2" charset="2"/>
              </a:rPr>
              <a:t> </a:t>
            </a:r>
            <a:r>
              <a:rPr lang="es-EC" sz="2000" b="0" i="0" u="none" strike="noStrike" cap="none" dirty="0">
                <a:solidFill>
                  <a:schemeClr val="dk1"/>
                </a:solidFill>
                <a:latin typeface="Corbel" panose="020B0503020204020204" pitchFamily="34" charset="0"/>
                <a:ea typeface="Calibri"/>
                <a:cs typeface="Calibri"/>
                <a:sym typeface="Calibri"/>
              </a:rPr>
              <a:t>Relationship between gastric cell line characteristics and treatment response</a:t>
            </a:r>
            <a:endParaRPr sz="2000" b="0" i="0" u="none" strike="noStrike" cap="none" dirty="0">
              <a:solidFill>
                <a:schemeClr val="dk1"/>
              </a:solidFill>
              <a:latin typeface="Corbel" panose="020B0503020204020204" pitchFamily="34" charset="0"/>
              <a:ea typeface="Calibri"/>
              <a:cs typeface="Calibri"/>
              <a:sym typeface="Calibri"/>
            </a:endParaRPr>
          </a:p>
        </p:txBody>
      </p:sp>
      <p:sp>
        <p:nvSpPr>
          <p:cNvPr id="175" name="Google Shape;175;g24371fc270a_0_156"/>
          <p:cNvSpPr txBox="1"/>
          <p:nvPr/>
        </p:nvSpPr>
        <p:spPr>
          <a:xfrm>
            <a:off x="4534900" y="5826600"/>
            <a:ext cx="3991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C" sz="1800" b="1" i="0" u="none" strike="noStrike" cap="none" dirty="0">
                <a:solidFill>
                  <a:schemeClr val="dk1"/>
                </a:solidFill>
                <a:latin typeface="Corbel" panose="020B0503020204020204" pitchFamily="34" charset="0"/>
                <a:sym typeface="Arial"/>
              </a:rPr>
              <a:t>Image 5: </a:t>
            </a:r>
            <a:r>
              <a:rPr lang="es-EC" sz="1800" b="0" i="0" u="none" strike="noStrike" cap="none" dirty="0">
                <a:solidFill>
                  <a:schemeClr val="dk1"/>
                </a:solidFill>
                <a:latin typeface="Corbel" panose="020B0503020204020204" pitchFamily="34" charset="0"/>
                <a:ea typeface="Calibri"/>
                <a:cs typeface="Calibri"/>
                <a:sym typeface="Calibri"/>
              </a:rPr>
              <a:t>gastric.cancer.celllines</a:t>
            </a:r>
            <a:endParaRPr sz="1800" b="0" i="0" u="none" strike="noStrike" cap="none" dirty="0">
              <a:solidFill>
                <a:schemeClr val="dk1"/>
              </a:solidFill>
              <a:latin typeface="Corbel" panose="020B0503020204020204" pitchFamily="34" charset="0"/>
              <a:ea typeface="Calibri"/>
              <a:cs typeface="Calibri"/>
              <a:sym typeface="Calibri"/>
            </a:endParaRPr>
          </a:p>
        </p:txBody>
      </p:sp>
      <p:pic>
        <p:nvPicPr>
          <p:cNvPr id="176" name="Google Shape;176;g24371fc270a_0_156"/>
          <p:cNvPicPr preferRelativeResize="0"/>
          <p:nvPr/>
        </p:nvPicPr>
        <p:blipFill rotWithShape="1">
          <a:blip r:embed="rId3">
            <a:alphaModFix/>
          </a:blip>
          <a:srcRect/>
          <a:stretch/>
        </p:blipFill>
        <p:spPr>
          <a:xfrm>
            <a:off x="4601868" y="1015673"/>
            <a:ext cx="7270828" cy="4719266"/>
          </a:xfrm>
          <a:prstGeom prst="rect">
            <a:avLst/>
          </a:prstGeom>
          <a:noFill/>
          <a:ln>
            <a:noFill/>
          </a:ln>
        </p:spPr>
      </p:pic>
      <p:sp>
        <p:nvSpPr>
          <p:cNvPr id="177" name="Google Shape;177;g24371fc270a_0_156"/>
          <p:cNvSpPr/>
          <p:nvPr/>
        </p:nvSpPr>
        <p:spPr>
          <a:xfrm>
            <a:off x="5003100" y="1015673"/>
            <a:ext cx="1092900" cy="4719266"/>
          </a:xfrm>
          <a:prstGeom prst="rect">
            <a:avLst/>
          </a:prstGeom>
          <a:noFill/>
          <a:ln w="57150" cap="flat" cmpd="sng">
            <a:solidFill>
              <a:srgbClr val="C9C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8" name="Google Shape;178;g24371fc270a_0_156"/>
          <p:cNvSpPr/>
          <p:nvPr/>
        </p:nvSpPr>
        <p:spPr>
          <a:xfrm>
            <a:off x="10998926" y="1015673"/>
            <a:ext cx="873769" cy="4719300"/>
          </a:xfrm>
          <a:prstGeom prst="rect">
            <a:avLst/>
          </a:prstGeom>
          <a:noFill/>
          <a:ln w="57150" cap="flat" cmpd="sng">
            <a:solidFill>
              <a:srgbClr val="C9C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
          <p:cNvSpPr txBox="1"/>
          <p:nvPr/>
        </p:nvSpPr>
        <p:spPr>
          <a:xfrm>
            <a:off x="628850" y="3225402"/>
            <a:ext cx="4448245" cy="228059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a:p>
            <a:pPr marL="457200" marR="0" lvl="0" indent="-381000" algn="l" rtl="0">
              <a:lnSpc>
                <a:spcPct val="90000"/>
              </a:lnSpc>
              <a:spcBef>
                <a:spcPts val="1000"/>
              </a:spcBef>
              <a:spcAft>
                <a:spcPts val="0"/>
              </a:spcAft>
              <a:buClr>
                <a:schemeClr val="dk1"/>
              </a:buClr>
              <a:buSzPts val="2400"/>
              <a:buFont typeface="Calibri"/>
              <a:buChar char="●"/>
            </a:pPr>
            <a:r>
              <a:rPr lang="es-EC" sz="2000" b="0" i="0" u="none" strike="noStrike" cap="none" dirty="0">
                <a:solidFill>
                  <a:schemeClr val="dk1"/>
                </a:solidFill>
                <a:latin typeface="Corbel" panose="020B0503020204020204" pitchFamily="34" charset="0"/>
                <a:ea typeface="Calibri"/>
                <a:cs typeface="Calibri"/>
                <a:sym typeface="Calibri"/>
              </a:rPr>
              <a:t>Information about the effect of the treatment on cell growth of cancer cell lines</a:t>
            </a:r>
            <a:endParaRPr sz="2000" b="0" i="0" u="none" strike="noStrike" cap="none" dirty="0">
              <a:solidFill>
                <a:schemeClr val="dk1"/>
              </a:solidFill>
              <a:latin typeface="Corbel" panose="020B0503020204020204" pitchFamily="34" charset="0"/>
              <a:ea typeface="Calibri"/>
              <a:cs typeface="Calibri"/>
              <a:sym typeface="Calibri"/>
            </a:endParaRPr>
          </a:p>
          <a:p>
            <a:pPr marL="457200" marR="0" lvl="0" indent="0" algn="l" rtl="0">
              <a:lnSpc>
                <a:spcPct val="90000"/>
              </a:lnSpc>
              <a:spcBef>
                <a:spcPts val="1000"/>
              </a:spcBef>
              <a:spcAft>
                <a:spcPts val="0"/>
              </a:spcAft>
              <a:buClr>
                <a:srgbClr val="000000"/>
              </a:buClr>
              <a:buSzPts val="2800"/>
              <a:buFont typeface="Arial"/>
              <a:buNone/>
            </a:pPr>
            <a:endParaRPr sz="2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85" name="Google Shape;185;p2"/>
          <p:cNvPicPr preferRelativeResize="0"/>
          <p:nvPr/>
        </p:nvPicPr>
        <p:blipFill rotWithShape="1">
          <a:blip r:embed="rId3">
            <a:alphaModFix/>
          </a:blip>
          <a:srcRect/>
          <a:stretch/>
        </p:blipFill>
        <p:spPr>
          <a:xfrm>
            <a:off x="6096000" y="150269"/>
            <a:ext cx="4477821" cy="2870922"/>
          </a:xfrm>
          <a:prstGeom prst="rect">
            <a:avLst/>
          </a:prstGeom>
          <a:noFill/>
          <a:ln>
            <a:solidFill>
              <a:schemeClr val="tx1"/>
            </a:solidFill>
          </a:ln>
        </p:spPr>
      </p:pic>
      <p:pic>
        <p:nvPicPr>
          <p:cNvPr id="186" name="Google Shape;186;p2"/>
          <p:cNvPicPr preferRelativeResize="0"/>
          <p:nvPr/>
        </p:nvPicPr>
        <p:blipFill rotWithShape="1">
          <a:blip r:embed="rId4">
            <a:alphaModFix/>
          </a:blip>
          <a:srcRect/>
          <a:stretch/>
        </p:blipFill>
        <p:spPr>
          <a:xfrm>
            <a:off x="6096001" y="3670662"/>
            <a:ext cx="4575642" cy="2636869"/>
          </a:xfrm>
          <a:prstGeom prst="rect">
            <a:avLst/>
          </a:prstGeom>
          <a:noFill/>
          <a:ln>
            <a:solidFill>
              <a:schemeClr val="tx1"/>
            </a:solidFill>
          </a:ln>
        </p:spPr>
      </p:pic>
      <p:sp>
        <p:nvSpPr>
          <p:cNvPr id="187" name="Google Shape;187;p2"/>
          <p:cNvSpPr txBox="1"/>
          <p:nvPr/>
        </p:nvSpPr>
        <p:spPr>
          <a:xfrm>
            <a:off x="6193821" y="2927636"/>
            <a:ext cx="438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6: Histogram of prism_gastric_cleaned_drugs</a:t>
            </a:r>
            <a:endParaRPr sz="1400" b="1" i="0" u="none" strike="noStrike" cap="none" dirty="0">
              <a:solidFill>
                <a:srgbClr val="000000"/>
              </a:solidFill>
              <a:latin typeface="Calibri"/>
              <a:ea typeface="Calibri"/>
              <a:cs typeface="Calibri"/>
              <a:sym typeface="Calibri"/>
            </a:endParaRPr>
          </a:p>
        </p:txBody>
      </p:sp>
      <p:sp>
        <p:nvSpPr>
          <p:cNvPr id="188" name="Google Shape;188;p2"/>
          <p:cNvSpPr txBox="1"/>
          <p:nvPr/>
        </p:nvSpPr>
        <p:spPr>
          <a:xfrm>
            <a:off x="6096000" y="6307531"/>
            <a:ext cx="546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EC" sz="1400" b="1" i="0" u="none" strike="noStrike" cap="none" dirty="0">
                <a:solidFill>
                  <a:srgbClr val="000000"/>
                </a:solidFill>
                <a:latin typeface="Calibri"/>
                <a:ea typeface="Calibri"/>
                <a:cs typeface="Calibri"/>
                <a:sym typeface="Calibri"/>
              </a:rPr>
              <a:t>Image 7: Histogram of prism_gastric_selected _drugs</a:t>
            </a:r>
            <a:endParaRPr sz="1400" b="1" i="0" u="none" strike="noStrike" cap="none" dirty="0">
              <a:solidFill>
                <a:srgbClr val="000000"/>
              </a:solidFill>
              <a:latin typeface="Calibri"/>
              <a:ea typeface="Calibri"/>
              <a:cs typeface="Calibri"/>
              <a:sym typeface="Calibri"/>
            </a:endParaRPr>
          </a:p>
        </p:txBody>
      </p:sp>
      <p:sp>
        <p:nvSpPr>
          <p:cNvPr id="183" name="Google Shape;183;p2"/>
          <p:cNvSpPr/>
          <p:nvPr/>
        </p:nvSpPr>
        <p:spPr>
          <a:xfrm>
            <a:off x="-239575" y="-399000"/>
            <a:ext cx="3374661" cy="3338921"/>
          </a:xfrm>
          <a:prstGeom prst="ellipse">
            <a:avLst/>
          </a:prstGeom>
          <a:solidFill>
            <a:srgbClr val="EDA5C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733"/>
              <a:buFont typeface="Arial"/>
              <a:buNone/>
            </a:pPr>
            <a:r>
              <a:rPr lang="es-EC" sz="3733"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Prism</a:t>
            </a:r>
            <a:r>
              <a:rPr lang="es-EC"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rPr>
              <a:t> </a:t>
            </a:r>
            <a:endParaRPr sz="2400" b="0" i="0" u="none" strike="noStrike" cap="none" dirty="0">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2964</Words>
  <Application>Microsoft Macintosh PowerPoint</Application>
  <PresentationFormat>Panorámica</PresentationFormat>
  <Paragraphs>426</Paragraphs>
  <Slides>37</Slides>
  <Notes>33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Corbel</vt:lpstr>
      <vt:lpstr>Times New Roman</vt:lpstr>
      <vt:lpstr>Fira Sans Extra Condensed SemiBold</vt:lpstr>
      <vt:lpstr>Calibri</vt:lpstr>
      <vt:lpstr>Wingdings</vt:lpstr>
      <vt:lpstr>Arial</vt:lpstr>
      <vt:lpstr>Roboto</vt:lpstr>
      <vt:lpstr>Tema de Office</vt:lpstr>
      <vt:lpstr>   Data Analysis Project Proposal Drug repurposing – gastric cancer   Summer term 2023 17.05.2023  Project 05 - Group 01 Supervisor: Prof. Dr. Carl Herrmann  Tutor: Ana Luisa Costa  Presenting: Deniz Korkmazel, Evgeniya Abadzhieva, Hanna Friess, María Paula Fuentes   </vt:lpstr>
      <vt:lpstr>Cancer</vt:lpstr>
      <vt:lpstr>Gastric Cancer</vt:lpstr>
      <vt:lpstr>Drug repurposing </vt:lpstr>
      <vt:lpstr>Main objective</vt:lpstr>
      <vt:lpstr>Our datasets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Our Strategy</vt:lpstr>
      <vt:lpstr>Timeline</vt:lpstr>
      <vt:lpstr>Presentación de PowerPoint</vt:lpstr>
      <vt:lpstr>Presentación de PowerPoint</vt:lpstr>
      <vt:lpstr>Presentación de PowerPoint</vt:lpstr>
      <vt:lpstr>Presentación de PowerPoint</vt:lpstr>
      <vt:lpstr>Presentación de PowerPoint</vt:lpstr>
      <vt:lpstr>  Thank you for listening ! </vt:lpstr>
      <vt:lpstr>  Back up </vt:lpstr>
      <vt:lpstr>Presentación de PowerPoint</vt:lpstr>
      <vt:lpstr>Presentación de PowerPoint</vt:lpstr>
      <vt:lpstr>Presentación de PowerPoint</vt:lpstr>
      <vt:lpstr>Presentación de PowerPoint</vt:lpstr>
      <vt:lpstr>Presentación de PowerPoint</vt:lpstr>
      <vt:lpstr>Presentación de PowerPoint</vt:lpstr>
      <vt:lpstr>Code of data cleanup </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Data Analysis Project Proposal Drug repurposing – gastric cancer   Summer term 2023 17.05.2023  Project 05 - Group 01 Supervisor: Prof. Dr. Carl Herrmann  Tutor: Ana Luisa Costa  Presenting: Deniz Korkmazel, Evgeniya Abadzhieva, Hanna Friess, María Paula Fuentes   </dc:title>
  <dc:creator>Maria Paula Fuentes Yepez</dc:creator>
  <cp:lastModifiedBy>Maria Paula Fuentes Yepez</cp:lastModifiedBy>
  <cp:revision>4</cp:revision>
  <dcterms:created xsi:type="dcterms:W3CDTF">2023-05-08T18:11:23Z</dcterms:created>
  <dcterms:modified xsi:type="dcterms:W3CDTF">2023-05-17T05:11:06Z</dcterms:modified>
</cp:coreProperties>
</file>